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0"/>
  </p:notesMasterIdLst>
  <p:sldIdLst>
    <p:sldId id="275" r:id="rId2"/>
    <p:sldId id="294" r:id="rId3"/>
    <p:sldId id="431" r:id="rId4"/>
    <p:sldId id="467" r:id="rId5"/>
    <p:sldId id="320" r:id="rId6"/>
    <p:sldId id="341" r:id="rId7"/>
    <p:sldId id="419" r:id="rId8"/>
    <p:sldId id="337" r:id="rId9"/>
    <p:sldId id="369" r:id="rId10"/>
    <p:sldId id="333" r:id="rId11"/>
    <p:sldId id="476" r:id="rId12"/>
    <p:sldId id="334" r:id="rId13"/>
    <p:sldId id="477" r:id="rId14"/>
    <p:sldId id="433" r:id="rId15"/>
    <p:sldId id="425" r:id="rId16"/>
    <p:sldId id="435" r:id="rId17"/>
    <p:sldId id="351" r:id="rId18"/>
    <p:sldId id="475" r:id="rId19"/>
    <p:sldId id="355" r:id="rId20"/>
    <p:sldId id="480" r:id="rId21"/>
    <p:sldId id="478" r:id="rId22"/>
    <p:sldId id="354" r:id="rId23"/>
    <p:sldId id="340" r:id="rId24"/>
    <p:sldId id="481" r:id="rId25"/>
    <p:sldId id="437" r:id="rId26"/>
    <p:sldId id="421" r:id="rId27"/>
    <p:sldId id="441" r:id="rId28"/>
    <p:sldId id="423" r:id="rId29"/>
    <p:sldId id="461" r:id="rId30"/>
    <p:sldId id="356" r:id="rId31"/>
    <p:sldId id="409" r:id="rId32"/>
    <p:sldId id="415" r:id="rId33"/>
    <p:sldId id="411" r:id="rId34"/>
    <p:sldId id="443" r:id="rId35"/>
    <p:sldId id="455" r:id="rId36"/>
    <p:sldId id="289" r:id="rId37"/>
    <p:sldId id="330" r:id="rId38"/>
    <p:sldId id="417" r:id="rId39"/>
  </p:sldIdLst>
  <p:sldSz cx="9144000" cy="6858000" type="screen4x3"/>
  <p:notesSz cx="6985000" cy="9283700"/>
  <p:defaultTextStyle>
    <a:defPPr>
      <a:defRPr lang="en-US"/>
    </a:defPPr>
    <a:lvl1pPr algn="l" rtl="0" fontAlgn="base">
      <a:spcBef>
        <a:spcPct val="0"/>
      </a:spcBef>
      <a:spcAft>
        <a:spcPct val="0"/>
      </a:spcAft>
      <a:defRPr sz="2400" kern="1200">
        <a:solidFill>
          <a:schemeClr val="tx1"/>
        </a:solidFill>
        <a:latin typeface="Times"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panose="02020603050405020304" pitchFamily="18" charset="0"/>
        <a:ea typeface="+mn-ea"/>
        <a:cs typeface="+mn-cs"/>
      </a:defRPr>
    </a:lvl5pPr>
    <a:lvl6pPr marL="2286000" algn="l" defTabSz="914400" rtl="0" eaLnBrk="1" latinLnBrk="0" hangingPunct="1">
      <a:defRPr sz="2400" kern="1200">
        <a:solidFill>
          <a:schemeClr val="tx1"/>
        </a:solidFill>
        <a:latin typeface="Times" panose="02020603050405020304" pitchFamily="18" charset="0"/>
        <a:ea typeface="+mn-ea"/>
        <a:cs typeface="+mn-cs"/>
      </a:defRPr>
    </a:lvl6pPr>
    <a:lvl7pPr marL="2743200" algn="l" defTabSz="914400" rtl="0" eaLnBrk="1" latinLnBrk="0" hangingPunct="1">
      <a:defRPr sz="2400" kern="1200">
        <a:solidFill>
          <a:schemeClr val="tx1"/>
        </a:solidFill>
        <a:latin typeface="Times" panose="02020603050405020304" pitchFamily="18" charset="0"/>
        <a:ea typeface="+mn-ea"/>
        <a:cs typeface="+mn-cs"/>
      </a:defRPr>
    </a:lvl7pPr>
    <a:lvl8pPr marL="3200400" algn="l" defTabSz="914400" rtl="0" eaLnBrk="1" latinLnBrk="0" hangingPunct="1">
      <a:defRPr sz="2400" kern="1200">
        <a:solidFill>
          <a:schemeClr val="tx1"/>
        </a:solidFill>
        <a:latin typeface="Times" panose="02020603050405020304" pitchFamily="18" charset="0"/>
        <a:ea typeface="+mn-ea"/>
        <a:cs typeface="+mn-cs"/>
      </a:defRPr>
    </a:lvl8pPr>
    <a:lvl9pPr marL="3657600" algn="l" defTabSz="914400" rtl="0" eaLnBrk="1" latinLnBrk="0" hangingPunct="1">
      <a:defRPr sz="2400" kern="1200">
        <a:solidFill>
          <a:schemeClr val="tx1"/>
        </a:solidFill>
        <a:latin typeface="Times"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2942"/>
    <a:srgbClr val="F7AC1F"/>
    <a:srgbClr val="A7A7B1"/>
    <a:srgbClr val="00112F"/>
    <a:srgbClr val="FFFFFF"/>
    <a:srgbClr val="73737A"/>
    <a:srgbClr val="FF6600"/>
    <a:srgbClr val="C8C8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743" autoAdjust="0"/>
    <p:restoredTop sz="94621" autoAdjust="0"/>
  </p:normalViewPr>
  <p:slideViewPr>
    <p:cSldViewPr>
      <p:cViewPr varScale="1">
        <p:scale>
          <a:sx n="106" d="100"/>
          <a:sy n="106" d="100"/>
        </p:scale>
        <p:origin x="66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27466" cy="46594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55953" y="0"/>
            <a:ext cx="3027466" cy="465940"/>
          </a:xfrm>
          <a:prstGeom prst="rect">
            <a:avLst/>
          </a:prstGeom>
        </p:spPr>
        <p:txBody>
          <a:bodyPr vert="horz" lIns="91440" tIns="45720" rIns="91440" bIns="45720" rtlCol="0"/>
          <a:lstStyle>
            <a:lvl1pPr algn="r">
              <a:defRPr sz="1200"/>
            </a:lvl1pPr>
          </a:lstStyle>
          <a:p>
            <a:fld id="{23C4AF54-8E53-40AE-B0B1-EC50BF775E39}" type="datetimeFigureOut">
              <a:rPr lang="en-US" smtClean="0"/>
              <a:t>6/20/2016</a:t>
            </a:fld>
            <a:endParaRPr lang="en-US" dirty="0"/>
          </a:p>
        </p:txBody>
      </p:sp>
      <p:sp>
        <p:nvSpPr>
          <p:cNvPr id="4" name="Slide Image Placeholder 3"/>
          <p:cNvSpPr>
            <a:spLocks noGrp="1" noRot="1" noChangeAspect="1"/>
          </p:cNvSpPr>
          <p:nvPr>
            <p:ph type="sldImg" idx="2"/>
          </p:nvPr>
        </p:nvSpPr>
        <p:spPr>
          <a:xfrm>
            <a:off x="1403350" y="1160463"/>
            <a:ext cx="4178300" cy="31337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99133" y="4467921"/>
            <a:ext cx="5586735" cy="365571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8817760"/>
            <a:ext cx="3027466" cy="46594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55953" y="8817760"/>
            <a:ext cx="3027466" cy="465940"/>
          </a:xfrm>
          <a:prstGeom prst="rect">
            <a:avLst/>
          </a:prstGeom>
        </p:spPr>
        <p:txBody>
          <a:bodyPr vert="horz" lIns="91440" tIns="45720" rIns="91440" bIns="45720" rtlCol="0" anchor="b"/>
          <a:lstStyle>
            <a:lvl1pPr algn="r">
              <a:defRPr sz="1200"/>
            </a:lvl1pPr>
          </a:lstStyle>
          <a:p>
            <a:fld id="{760AFC91-F8AD-4DBA-A5D9-7A5F8D587510}" type="slidenum">
              <a:rPr lang="en-US" smtClean="0"/>
              <a:t>‹#›</a:t>
            </a:fld>
            <a:endParaRPr lang="en-US" dirty="0"/>
          </a:p>
        </p:txBody>
      </p:sp>
    </p:spTree>
    <p:extLst>
      <p:ext uri="{BB962C8B-B14F-4D97-AF65-F5344CB8AC3E}">
        <p14:creationId xmlns:p14="http://schemas.microsoft.com/office/powerpoint/2010/main" val="1688118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0AFC91-F8AD-4DBA-A5D9-7A5F8D587510}" type="slidenum">
              <a:rPr lang="en-US" smtClean="0"/>
              <a:t>36</a:t>
            </a:fld>
            <a:endParaRPr lang="en-US" dirty="0"/>
          </a:p>
        </p:txBody>
      </p:sp>
    </p:spTree>
    <p:extLst>
      <p:ext uri="{BB962C8B-B14F-4D97-AF65-F5344CB8AC3E}">
        <p14:creationId xmlns:p14="http://schemas.microsoft.com/office/powerpoint/2010/main" val="2650320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3600"/>
            <a:ext cx="7772400" cy="1470025"/>
          </a:xfrm>
        </p:spPr>
        <p:txBody>
          <a:bodyPr/>
          <a:lstStyle>
            <a:lvl1pPr>
              <a:defRPr>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Arial" panose="020B0604020202020204" pitchFamily="34" charset="0"/>
                <a:cs typeface="Arial" panose="020B060402020202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56498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60831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381000"/>
            <a:ext cx="17907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0" y="381000"/>
            <a:ext cx="52197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56497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381000"/>
            <a:ext cx="716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600200" y="1752600"/>
            <a:ext cx="34671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19700" y="1752600"/>
            <a:ext cx="34671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0351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81000"/>
            <a:ext cx="8001000" cy="1143000"/>
          </a:xfrm>
        </p:spPr>
        <p:txBody>
          <a:bodyPr/>
          <a:lstStyle>
            <a:lvl1pPr>
              <a:defRPr b="0" i="1" u="sng">
                <a:solidFill>
                  <a:schemeClr val="bg1"/>
                </a:solidFill>
                <a:effectLst/>
                <a:latin typeface="+mj-lt"/>
                <a:cs typeface="Arial" panose="020B06040202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910389" y="1600200"/>
            <a:ext cx="8001000" cy="3810000"/>
          </a:xfrm>
        </p:spPr>
        <p:txBody>
          <a:bodyPr/>
          <a:lstStyle>
            <a:lvl1pPr>
              <a:defRPr sz="2400">
                <a:latin typeface="+mj-lt"/>
                <a:cs typeface="Arial" panose="020B0604020202020204" pitchFamily="34" charset="0"/>
              </a:defRPr>
            </a:lvl1pPr>
            <a:lvl2pPr>
              <a:defRPr sz="2000">
                <a:latin typeface="+mj-lt"/>
                <a:cs typeface="Arial" panose="020B0604020202020204" pitchFamily="34" charset="0"/>
              </a:defRPr>
            </a:lvl2pPr>
            <a:lvl3pPr>
              <a:defRPr sz="1600">
                <a:latin typeface="+mj-lt"/>
                <a:cs typeface="Arial" panose="020B0604020202020204" pitchFamily="34" charset="0"/>
              </a:defRPr>
            </a:lvl3pPr>
            <a:lvl4pPr>
              <a:defRPr sz="1400">
                <a:latin typeface="+mj-lt"/>
                <a:cs typeface="Arial" panose="020B0604020202020204" pitchFamily="34" charset="0"/>
              </a:defRPr>
            </a:lvl4pPr>
            <a:lvl5pPr>
              <a:defRPr sz="1200">
                <a:latin typeface="+mj-lt"/>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01135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89231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81000"/>
            <a:ext cx="8001000" cy="1143000"/>
          </a:xfrm>
        </p:spPr>
        <p:txBody>
          <a:bodyPr/>
          <a:lstStyle>
            <a:lvl1pPr>
              <a:defRPr u="sng"/>
            </a:lvl1pPr>
          </a:lstStyle>
          <a:p>
            <a:r>
              <a:rPr lang="en-US" dirty="0" smtClean="0"/>
              <a:t>Click to edit Master title style</a:t>
            </a:r>
            <a:endParaRPr lang="en-US" dirty="0"/>
          </a:p>
        </p:txBody>
      </p:sp>
      <p:sp>
        <p:nvSpPr>
          <p:cNvPr id="3" name="Content Placeholder 2"/>
          <p:cNvSpPr>
            <a:spLocks noGrp="1"/>
          </p:cNvSpPr>
          <p:nvPr>
            <p:ph sz="half" idx="1"/>
          </p:nvPr>
        </p:nvSpPr>
        <p:spPr>
          <a:xfrm>
            <a:off x="914400" y="1552074"/>
            <a:ext cx="4038600" cy="4010526"/>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105400" y="1564106"/>
            <a:ext cx="3810000" cy="3998494"/>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1025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44331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3100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0260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92293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94620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73737A"/>
            </a:gs>
            <a:gs pos="50000">
              <a:srgbClr val="D9D9D9"/>
            </a:gs>
            <a:gs pos="100000">
              <a:srgbClr val="FFFFFF"/>
            </a:gs>
          </a:gsLst>
          <a:lin ang="21000000"/>
        </a:gradFill>
        <a:effectLst/>
      </p:bgPr>
    </p:bg>
    <p:spTree>
      <p:nvGrpSpPr>
        <p:cNvPr id="1" name=""/>
        <p:cNvGrpSpPr/>
        <p:nvPr/>
      </p:nvGrpSpPr>
      <p:grpSpPr>
        <a:xfrm>
          <a:off x="0" y="0"/>
          <a:ext cx="0" cy="0"/>
          <a:chOff x="0" y="0"/>
          <a:chExt cx="0" cy="0"/>
        </a:xfrm>
      </p:grpSpPr>
      <p:sp>
        <p:nvSpPr>
          <p:cNvPr id="1034" name="Rectangle 10"/>
          <p:cNvSpPr>
            <a:spLocks noChangeArrowheads="1"/>
          </p:cNvSpPr>
          <p:nvPr userDrawn="1"/>
        </p:nvSpPr>
        <p:spPr bwMode="auto">
          <a:xfrm>
            <a:off x="0" y="5867400"/>
            <a:ext cx="9144000" cy="990600"/>
          </a:xfrm>
          <a:prstGeom prst="rect">
            <a:avLst/>
          </a:prstGeom>
          <a:solidFill>
            <a:srgbClr val="00112F"/>
          </a:solidFill>
          <a:ln w="9525">
            <a:noFill/>
            <a:miter lim="800000"/>
            <a:headEnd/>
            <a:tailEnd/>
          </a:ln>
          <a:effectLst/>
        </p:spPr>
        <p:txBody>
          <a:bodyPr wrap="none" anchor="ctr"/>
          <a:lstStyle/>
          <a:p>
            <a:pPr eaLnBrk="0" hangingPunct="0">
              <a:defRPr/>
            </a:pPr>
            <a:endParaRPr lang="en-US" dirty="0"/>
          </a:p>
        </p:txBody>
      </p:sp>
      <p:sp>
        <p:nvSpPr>
          <p:cNvPr id="19" name="Rectangle 18"/>
          <p:cNvSpPr/>
          <p:nvPr userDrawn="1"/>
        </p:nvSpPr>
        <p:spPr bwMode="auto">
          <a:xfrm>
            <a:off x="685800" y="5867400"/>
            <a:ext cx="8458200" cy="762000"/>
          </a:xfrm>
          <a:prstGeom prst="rect">
            <a:avLst/>
          </a:prstGeom>
          <a:gradFill>
            <a:gsLst>
              <a:gs pos="1000">
                <a:srgbClr val="00112F"/>
              </a:gs>
              <a:gs pos="50000">
                <a:srgbClr val="A7A7B1"/>
              </a:gs>
              <a:gs pos="62000">
                <a:schemeClr val="bg1"/>
              </a:gs>
            </a:gsLst>
            <a:lin ang="21000000" scaled="0"/>
          </a:gradFill>
          <a:ln w="9525" cap="flat" cmpd="sng" algn="ctr">
            <a:solidFill>
              <a:schemeClr val="tx1"/>
            </a:solidFill>
            <a:prstDash val="solid"/>
            <a:round/>
            <a:headEnd type="none" w="med" len="med"/>
            <a:tailEnd type="none" w="med" len="med"/>
          </a:ln>
          <a:effectLst/>
        </p:spPr>
        <p:txBody>
          <a:bodyPr/>
          <a:lstStyle/>
          <a:p>
            <a:pPr eaLnBrk="0" hangingPunct="0">
              <a:defRPr/>
            </a:pPr>
            <a:endParaRPr lang="en-US" dirty="0"/>
          </a:p>
        </p:txBody>
      </p:sp>
      <p:sp>
        <p:nvSpPr>
          <p:cNvPr id="1031" name="Rectangle 7"/>
          <p:cNvSpPr>
            <a:spLocks noChangeArrowheads="1"/>
          </p:cNvSpPr>
          <p:nvPr userDrawn="1"/>
        </p:nvSpPr>
        <p:spPr bwMode="auto">
          <a:xfrm>
            <a:off x="685800" y="0"/>
            <a:ext cx="8458200" cy="5886450"/>
          </a:xfrm>
          <a:prstGeom prst="rect">
            <a:avLst/>
          </a:prstGeom>
          <a:solidFill>
            <a:srgbClr val="00112F"/>
          </a:solidFill>
          <a:ln w="9525">
            <a:noFill/>
            <a:miter lim="800000"/>
            <a:headEnd/>
            <a:tailEnd/>
          </a:ln>
          <a:effectLst/>
        </p:spPr>
        <p:txBody>
          <a:bodyPr wrap="none" anchor="ctr"/>
          <a:lstStyle/>
          <a:p>
            <a:pPr eaLnBrk="0" hangingPunct="0">
              <a:defRPr/>
            </a:pPr>
            <a:endParaRPr lang="en-US" dirty="0"/>
          </a:p>
        </p:txBody>
      </p:sp>
      <p:sp>
        <p:nvSpPr>
          <p:cNvPr id="1029" name="Rectangle 2"/>
          <p:cNvSpPr>
            <a:spLocks noGrp="1" noChangeArrowheads="1"/>
          </p:cNvSpPr>
          <p:nvPr>
            <p:ph type="title"/>
          </p:nvPr>
        </p:nvSpPr>
        <p:spPr bwMode="auto">
          <a:xfrm>
            <a:off x="1524000" y="381000"/>
            <a:ext cx="716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33" name="Rectangle 9"/>
          <p:cNvSpPr>
            <a:spLocks noChangeArrowheads="1"/>
          </p:cNvSpPr>
          <p:nvPr userDrawn="1"/>
        </p:nvSpPr>
        <p:spPr bwMode="auto">
          <a:xfrm>
            <a:off x="0" y="0"/>
            <a:ext cx="685800" cy="5867400"/>
          </a:xfrm>
          <a:prstGeom prst="rect">
            <a:avLst/>
          </a:prstGeom>
          <a:gradFill flip="none" rotWithShape="1">
            <a:gsLst>
              <a:gs pos="0">
                <a:srgbClr val="00112F"/>
              </a:gs>
              <a:gs pos="50000">
                <a:srgbClr val="C8C8D2">
                  <a:shade val="67500"/>
                  <a:satMod val="115000"/>
                </a:srgbClr>
              </a:gs>
              <a:gs pos="100000">
                <a:schemeClr val="bg1"/>
              </a:gs>
            </a:gsLst>
            <a:lin ang="16200000" scaled="1"/>
            <a:tileRect/>
          </a:gradFill>
          <a:ln w="9525">
            <a:noFill/>
            <a:miter lim="800000"/>
            <a:headEnd/>
            <a:tailEnd/>
          </a:ln>
          <a:effectLst/>
        </p:spPr>
        <p:txBody>
          <a:bodyPr wrap="none" anchor="ctr"/>
          <a:lstStyle/>
          <a:p>
            <a:pPr eaLnBrk="0" hangingPunct="0">
              <a:defRPr/>
            </a:pPr>
            <a:endParaRPr lang="en-US" dirty="0"/>
          </a:p>
        </p:txBody>
      </p:sp>
      <p:sp>
        <p:nvSpPr>
          <p:cNvPr id="2" name="Rectangle 3"/>
          <p:cNvSpPr>
            <a:spLocks noGrp="1" noChangeArrowheads="1"/>
          </p:cNvSpPr>
          <p:nvPr>
            <p:ph type="body" idx="1"/>
          </p:nvPr>
        </p:nvSpPr>
        <p:spPr bwMode="auto">
          <a:xfrm>
            <a:off x="1600200" y="1752600"/>
            <a:ext cx="7086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pic>
        <p:nvPicPr>
          <p:cNvPr id="1032" name="Picture 16" descr="KofC_ServiceLogo"/>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172200" y="5943600"/>
            <a:ext cx="273685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userDrawn="1"/>
        </p:nvCxnSpPr>
        <p:spPr bwMode="auto">
          <a:xfrm rot="5400000">
            <a:off x="-2628105" y="3313906"/>
            <a:ext cx="6627812" cy="3175"/>
          </a:xfrm>
          <a:prstGeom prst="line">
            <a:avLst/>
          </a:prstGeom>
          <a:ln>
            <a:solidFill>
              <a:srgbClr val="A7A7B1"/>
            </a:solidFill>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1" name="Straight Connector 10"/>
          <p:cNvCxnSpPr/>
          <p:nvPr userDrawn="1"/>
        </p:nvCxnSpPr>
        <p:spPr bwMode="auto">
          <a:xfrm rot="10800000" flipV="1">
            <a:off x="0" y="5865813"/>
            <a:ext cx="9144000" cy="1587"/>
          </a:xfrm>
          <a:prstGeom prst="line">
            <a:avLst/>
          </a:prstGeom>
          <a:ln>
            <a:solidFill>
              <a:srgbClr val="A7A7B1"/>
            </a:solidFill>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userDrawn="1"/>
        </p:nvCxnSpPr>
        <p:spPr bwMode="auto">
          <a:xfrm rot="10800000" flipV="1">
            <a:off x="685800" y="6629400"/>
            <a:ext cx="8459788" cy="0"/>
          </a:xfrm>
          <a:prstGeom prst="line">
            <a:avLst/>
          </a:prstGeom>
          <a:ln>
            <a:solidFill>
              <a:srgbClr val="A7A7B1"/>
            </a:solidFill>
            <a:headEnd type="none" w="med" len="med"/>
            <a:tailEnd type="none" w="med" len="med"/>
          </a:ln>
        </p:spPr>
        <p:style>
          <a:lnRef idx="3">
            <a:schemeClr val="accent3"/>
          </a:lnRef>
          <a:fillRef idx="0">
            <a:schemeClr val="accent3"/>
          </a:fillRef>
          <a:effectRef idx="2">
            <a:schemeClr val="accent3"/>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rump Mediaeval" charset="0"/>
        </a:defRPr>
      </a:lvl2pPr>
      <a:lvl3pPr algn="ctr" rtl="0" eaLnBrk="0" fontAlgn="base" hangingPunct="0">
        <a:spcBef>
          <a:spcPct val="0"/>
        </a:spcBef>
        <a:spcAft>
          <a:spcPct val="0"/>
        </a:spcAft>
        <a:defRPr sz="4400">
          <a:solidFill>
            <a:schemeClr val="bg1"/>
          </a:solidFill>
          <a:latin typeface="Trump Mediaeval" charset="0"/>
        </a:defRPr>
      </a:lvl3pPr>
      <a:lvl4pPr algn="ctr" rtl="0" eaLnBrk="0" fontAlgn="base" hangingPunct="0">
        <a:spcBef>
          <a:spcPct val="0"/>
        </a:spcBef>
        <a:spcAft>
          <a:spcPct val="0"/>
        </a:spcAft>
        <a:defRPr sz="4400">
          <a:solidFill>
            <a:schemeClr val="bg1"/>
          </a:solidFill>
          <a:latin typeface="Trump Mediaeval" charset="0"/>
        </a:defRPr>
      </a:lvl4pPr>
      <a:lvl5pPr algn="ctr" rtl="0" eaLnBrk="0" fontAlgn="base" hangingPunct="0">
        <a:spcBef>
          <a:spcPct val="0"/>
        </a:spcBef>
        <a:spcAft>
          <a:spcPct val="0"/>
        </a:spcAft>
        <a:defRPr sz="4400">
          <a:solidFill>
            <a:schemeClr val="bg1"/>
          </a:solidFill>
          <a:latin typeface="Trump Mediaeval" charset="0"/>
        </a:defRPr>
      </a:lvl5pPr>
      <a:lvl6pPr marL="457200" algn="ctr" rtl="0" fontAlgn="base">
        <a:spcBef>
          <a:spcPct val="0"/>
        </a:spcBef>
        <a:spcAft>
          <a:spcPct val="0"/>
        </a:spcAft>
        <a:defRPr sz="4400">
          <a:solidFill>
            <a:schemeClr val="bg1"/>
          </a:solidFill>
          <a:latin typeface="Trump Mediaeval" charset="0"/>
        </a:defRPr>
      </a:lvl6pPr>
      <a:lvl7pPr marL="914400" algn="ctr" rtl="0" fontAlgn="base">
        <a:spcBef>
          <a:spcPct val="0"/>
        </a:spcBef>
        <a:spcAft>
          <a:spcPct val="0"/>
        </a:spcAft>
        <a:defRPr sz="4400">
          <a:solidFill>
            <a:schemeClr val="bg1"/>
          </a:solidFill>
          <a:latin typeface="Trump Mediaeval" charset="0"/>
        </a:defRPr>
      </a:lvl7pPr>
      <a:lvl8pPr marL="1371600" algn="ctr" rtl="0" fontAlgn="base">
        <a:spcBef>
          <a:spcPct val="0"/>
        </a:spcBef>
        <a:spcAft>
          <a:spcPct val="0"/>
        </a:spcAft>
        <a:defRPr sz="4400">
          <a:solidFill>
            <a:schemeClr val="bg1"/>
          </a:solidFill>
          <a:latin typeface="Trump Mediaeval" charset="0"/>
        </a:defRPr>
      </a:lvl8pPr>
      <a:lvl9pPr marL="1828800" algn="ctr" rtl="0" fontAlgn="base">
        <a:spcBef>
          <a:spcPct val="0"/>
        </a:spcBef>
        <a:spcAft>
          <a:spcPct val="0"/>
        </a:spcAft>
        <a:defRPr sz="4400">
          <a:solidFill>
            <a:schemeClr val="bg1"/>
          </a:solidFill>
          <a:latin typeface="Trump Mediaeval" charset="0"/>
        </a:defRPr>
      </a:lvl9pPr>
    </p:titleStyle>
    <p:bodyStyle>
      <a:lvl1pPr marL="342900" indent="-342900" algn="l" rtl="0" eaLnBrk="0" fontAlgn="base" hangingPunct="0">
        <a:spcBef>
          <a:spcPct val="20000"/>
        </a:spcBef>
        <a:spcAft>
          <a:spcPct val="0"/>
        </a:spcAft>
        <a:buChar char="•"/>
        <a:defRPr sz="3200">
          <a:solidFill>
            <a:schemeClr val="bg1"/>
          </a:solidFill>
          <a:latin typeface="+mn-lt"/>
          <a:ea typeface="+mn-ea"/>
          <a:cs typeface="+mn-cs"/>
        </a:defRPr>
      </a:lvl1pPr>
      <a:lvl2pPr marL="742950" indent="-285750" algn="l" rtl="0" eaLnBrk="0" fontAlgn="base" hangingPunct="0">
        <a:spcBef>
          <a:spcPct val="20000"/>
        </a:spcBef>
        <a:spcAft>
          <a:spcPct val="0"/>
        </a:spcAft>
        <a:buChar char="–"/>
        <a:defRPr sz="2800">
          <a:solidFill>
            <a:schemeClr val="bg1"/>
          </a:solidFill>
          <a:latin typeface="+mn-lt"/>
        </a:defRPr>
      </a:lvl2pPr>
      <a:lvl3pPr marL="1143000" indent="-228600" algn="l" rtl="0" eaLnBrk="0" fontAlgn="base" hangingPunct="0">
        <a:spcBef>
          <a:spcPct val="20000"/>
        </a:spcBef>
        <a:spcAft>
          <a:spcPct val="0"/>
        </a:spcAft>
        <a:buChar char="•"/>
        <a:defRPr sz="2400">
          <a:solidFill>
            <a:schemeClr val="bg1"/>
          </a:solidFill>
          <a:latin typeface="+mn-lt"/>
        </a:defRPr>
      </a:lvl3pPr>
      <a:lvl4pPr marL="1600200" indent="-228600" algn="l" rtl="0" eaLnBrk="0" fontAlgn="base" hangingPunct="0">
        <a:spcBef>
          <a:spcPct val="20000"/>
        </a:spcBef>
        <a:spcAft>
          <a:spcPct val="0"/>
        </a:spcAft>
        <a:buChar char="–"/>
        <a:defRPr sz="2000">
          <a:solidFill>
            <a:schemeClr val="bg1"/>
          </a:solidFill>
          <a:latin typeface="+mn-lt"/>
        </a:defRPr>
      </a:lvl4pPr>
      <a:lvl5pPr marL="2057400" indent="-228600" algn="l" rtl="0" eaLnBrk="0" fontAlgn="base" hangingPunct="0">
        <a:spcBef>
          <a:spcPct val="20000"/>
        </a:spcBef>
        <a:spcAft>
          <a:spcPct val="0"/>
        </a:spcAft>
        <a:buChar char="»"/>
        <a:defRPr sz="2000">
          <a:solidFill>
            <a:schemeClr val="bg1"/>
          </a:solidFill>
          <a:latin typeface="+mn-lt"/>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www.google.ca/url?sa=i&amp;rct=j&amp;q=&amp;esrc=s&amp;frm=1&amp;source=images&amp;cd=&amp;cad=rja&amp;uact=8&amp;ved=0ahUKEwiJqZTP9JXNAhXCcj4KHRCqBeIQjRwIBw&amp;url=https://treasuredlives.us/2015/12/11/eye-on-history-1920s-columbian-squires-baseball/&amp;bvm=bv.123664746,d.dmo&amp;psig=AFQjCNGfVnKPbnC8KMi284bTqD50yG_dEA&amp;ust=1465388741357467"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7"/>
          <p:cNvSpPr>
            <a:spLocks noChangeArrowheads="1"/>
          </p:cNvSpPr>
          <p:nvPr/>
        </p:nvSpPr>
        <p:spPr bwMode="auto">
          <a:xfrm>
            <a:off x="0" y="0"/>
            <a:ext cx="9144000" cy="6858000"/>
          </a:xfrm>
          <a:prstGeom prst="rect">
            <a:avLst/>
          </a:prstGeom>
          <a:solidFill>
            <a:srgbClr val="00112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dirty="0"/>
          </a:p>
        </p:txBody>
      </p:sp>
      <p:grpSp>
        <p:nvGrpSpPr>
          <p:cNvPr id="2053" name="Group 14"/>
          <p:cNvGrpSpPr>
            <a:grpSpLocks/>
          </p:cNvGrpSpPr>
          <p:nvPr/>
        </p:nvGrpSpPr>
        <p:grpSpPr bwMode="auto">
          <a:xfrm>
            <a:off x="3606745" y="389089"/>
            <a:ext cx="2057400" cy="2056672"/>
            <a:chOff x="5486400" y="1295400"/>
            <a:chExt cx="1828800" cy="1828800"/>
          </a:xfrm>
        </p:grpSpPr>
        <p:grpSp>
          <p:nvGrpSpPr>
            <p:cNvPr id="2054" name="Group 13"/>
            <p:cNvGrpSpPr>
              <a:grpSpLocks/>
            </p:cNvGrpSpPr>
            <p:nvPr/>
          </p:nvGrpSpPr>
          <p:grpSpPr bwMode="auto">
            <a:xfrm>
              <a:off x="5638800" y="1447800"/>
              <a:ext cx="1524000" cy="1524000"/>
              <a:chOff x="5638800" y="1447800"/>
              <a:chExt cx="1524000" cy="1524000"/>
            </a:xfrm>
          </p:grpSpPr>
          <p:sp>
            <p:nvSpPr>
              <p:cNvPr id="11" name="Right Triangle 10"/>
              <p:cNvSpPr/>
              <p:nvPr/>
            </p:nvSpPr>
            <p:spPr bwMode="auto">
              <a:xfrm rot="16200000">
                <a:off x="5638387" y="1447387"/>
                <a:ext cx="609600" cy="609600"/>
              </a:xfrm>
              <a:prstGeom prst="rtTriangl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a:lstStyle/>
              <a:p>
                <a:pPr eaLnBrk="0" hangingPunct="0">
                  <a:defRPr/>
                </a:pPr>
                <a:endParaRPr lang="en-US" dirty="0">
                  <a:solidFill>
                    <a:schemeClr val="tx1"/>
                  </a:solidFill>
                  <a:latin typeface="Times" pitchFamily="18" charset="0"/>
                </a:endParaRPr>
              </a:p>
            </p:txBody>
          </p:sp>
          <p:sp>
            <p:nvSpPr>
              <p:cNvPr id="12" name="Right Triangle 11"/>
              <p:cNvSpPr/>
              <p:nvPr/>
            </p:nvSpPr>
            <p:spPr bwMode="auto">
              <a:xfrm rot="5400000">
                <a:off x="6553613" y="2362613"/>
                <a:ext cx="609600" cy="609600"/>
              </a:xfrm>
              <a:prstGeom prst="rtTriangl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a:lstStyle/>
              <a:p>
                <a:pPr eaLnBrk="0" hangingPunct="0">
                  <a:defRPr/>
                </a:pPr>
                <a:endParaRPr lang="en-US" dirty="0">
                  <a:solidFill>
                    <a:schemeClr val="tx1"/>
                  </a:solidFill>
                  <a:latin typeface="Times" pitchFamily="18" charset="0"/>
                </a:endParaRPr>
              </a:p>
            </p:txBody>
          </p:sp>
          <p:sp>
            <p:nvSpPr>
              <p:cNvPr id="13" name="Rounded Rectangle 12"/>
              <p:cNvSpPr/>
              <p:nvPr/>
            </p:nvSpPr>
            <p:spPr bwMode="auto">
              <a:xfrm>
                <a:off x="6020007" y="1980994"/>
                <a:ext cx="761586" cy="839232"/>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a:lstStyle/>
              <a:p>
                <a:pPr eaLnBrk="0" hangingPunct="0">
                  <a:defRPr/>
                </a:pPr>
                <a:endParaRPr lang="en-US" dirty="0">
                  <a:solidFill>
                    <a:schemeClr val="tx1"/>
                  </a:solidFill>
                  <a:latin typeface="Times" pitchFamily="18" charset="0"/>
                </a:endParaRPr>
              </a:p>
            </p:txBody>
          </p:sp>
        </p:grpSp>
        <p:pic>
          <p:nvPicPr>
            <p:cNvPr id="2055" name="Picture 9" descr="3rdDegree_.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6400" y="12954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extBox 1"/>
          <p:cNvSpPr txBox="1"/>
          <p:nvPr/>
        </p:nvSpPr>
        <p:spPr>
          <a:xfrm>
            <a:off x="76200" y="2716438"/>
            <a:ext cx="8991600" cy="658835"/>
          </a:xfrm>
          <a:prstGeom prst="rect">
            <a:avLst/>
          </a:prstGeom>
          <a:noFill/>
        </p:spPr>
        <p:txBody>
          <a:bodyPr wrap="square" rtlCol="0">
            <a:spAutoFit/>
          </a:bodyPr>
          <a:lstStyle/>
          <a:p>
            <a:pPr algn="ctr">
              <a:lnSpc>
                <a:spcPct val="150000"/>
              </a:lnSpc>
            </a:pPr>
            <a:r>
              <a:rPr lang="en-US" sz="2800" b="1" dirty="0" smtClean="0">
                <a:solidFill>
                  <a:schemeClr val="bg1"/>
                </a:solidFill>
                <a:latin typeface="+mj-lt"/>
              </a:rPr>
              <a:t>Knights of Columbus Safe Environment Program</a:t>
            </a:r>
            <a:endParaRPr lang="en-US" sz="2800" b="1" dirty="0">
              <a:solidFill>
                <a:schemeClr val="bg1"/>
              </a:solidFill>
              <a:latin typeface="+mj-lt"/>
            </a:endParaRPr>
          </a:p>
        </p:txBody>
      </p:sp>
      <p:sp>
        <p:nvSpPr>
          <p:cNvPr id="4" name="TextBox 3"/>
          <p:cNvSpPr txBox="1"/>
          <p:nvPr/>
        </p:nvSpPr>
        <p:spPr>
          <a:xfrm>
            <a:off x="2120845" y="5501082"/>
            <a:ext cx="5029200" cy="738664"/>
          </a:xfrm>
          <a:prstGeom prst="rect">
            <a:avLst/>
          </a:prstGeom>
          <a:noFill/>
        </p:spPr>
        <p:txBody>
          <a:bodyPr wrap="square" rtlCol="0">
            <a:spAutoFit/>
          </a:bodyPr>
          <a:lstStyle/>
          <a:p>
            <a:pPr algn="ctr"/>
            <a:r>
              <a:rPr lang="en-US" dirty="0" smtClean="0">
                <a:solidFill>
                  <a:schemeClr val="bg1"/>
                </a:solidFill>
                <a:latin typeface="+mj-lt"/>
              </a:rPr>
              <a:t>Brian J. Gedicks</a:t>
            </a:r>
          </a:p>
          <a:p>
            <a:pPr algn="ctr"/>
            <a:r>
              <a:rPr lang="en-US" sz="1800" dirty="0" smtClean="0">
                <a:solidFill>
                  <a:schemeClr val="bg1"/>
                </a:solidFill>
                <a:latin typeface="+mj-lt"/>
              </a:rPr>
              <a:t>Associate General Counsel</a:t>
            </a:r>
          </a:p>
        </p:txBody>
      </p:sp>
      <p:sp>
        <p:nvSpPr>
          <p:cNvPr id="14" name="TextBox 1"/>
          <p:cNvSpPr txBox="1"/>
          <p:nvPr/>
        </p:nvSpPr>
        <p:spPr>
          <a:xfrm>
            <a:off x="1302886" y="3729264"/>
            <a:ext cx="6665119" cy="1631216"/>
          </a:xfrm>
          <a:prstGeom prst="rect">
            <a:avLst/>
          </a:prstGeom>
          <a:noFill/>
        </p:spPr>
        <p:txBody>
          <a:bodyPr wrap="square" rtlCol="0">
            <a:spAutoFit/>
          </a:bodyPr>
          <a:lstStyle>
            <a:defPPr>
              <a:defRPr lang="en-US"/>
            </a:defPPr>
            <a:lvl1pPr algn="l" rtl="0" fontAlgn="base">
              <a:spcBef>
                <a:spcPct val="0"/>
              </a:spcBef>
              <a:spcAft>
                <a:spcPct val="0"/>
              </a:spcAft>
              <a:defRPr sz="2400" kern="1200">
                <a:solidFill>
                  <a:schemeClr val="tx1"/>
                </a:solidFill>
                <a:latin typeface="Times"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panose="02020603050405020304" pitchFamily="18" charset="0"/>
                <a:ea typeface="+mn-ea"/>
                <a:cs typeface="+mn-cs"/>
              </a:defRPr>
            </a:lvl5pPr>
            <a:lvl6pPr marL="2286000" algn="l" defTabSz="914400" rtl="0" eaLnBrk="1" latinLnBrk="0" hangingPunct="1">
              <a:defRPr sz="2400" kern="1200">
                <a:solidFill>
                  <a:schemeClr val="tx1"/>
                </a:solidFill>
                <a:latin typeface="Times" panose="02020603050405020304" pitchFamily="18" charset="0"/>
                <a:ea typeface="+mn-ea"/>
                <a:cs typeface="+mn-cs"/>
              </a:defRPr>
            </a:lvl6pPr>
            <a:lvl7pPr marL="2743200" algn="l" defTabSz="914400" rtl="0" eaLnBrk="1" latinLnBrk="0" hangingPunct="1">
              <a:defRPr sz="2400" kern="1200">
                <a:solidFill>
                  <a:schemeClr val="tx1"/>
                </a:solidFill>
                <a:latin typeface="Times" panose="02020603050405020304" pitchFamily="18" charset="0"/>
                <a:ea typeface="+mn-ea"/>
                <a:cs typeface="+mn-cs"/>
              </a:defRPr>
            </a:lvl7pPr>
            <a:lvl8pPr marL="3200400" algn="l" defTabSz="914400" rtl="0" eaLnBrk="1" latinLnBrk="0" hangingPunct="1">
              <a:defRPr sz="2400" kern="1200">
                <a:solidFill>
                  <a:schemeClr val="tx1"/>
                </a:solidFill>
                <a:latin typeface="Times" panose="02020603050405020304" pitchFamily="18" charset="0"/>
                <a:ea typeface="+mn-ea"/>
                <a:cs typeface="+mn-cs"/>
              </a:defRPr>
            </a:lvl8pPr>
            <a:lvl9pPr marL="3657600" algn="l" defTabSz="914400" rtl="0" eaLnBrk="1" latinLnBrk="0" hangingPunct="1">
              <a:defRPr sz="2400" kern="1200">
                <a:solidFill>
                  <a:schemeClr val="tx1"/>
                </a:solidFill>
                <a:latin typeface="Times" panose="02020603050405020304" pitchFamily="18" charset="0"/>
                <a:ea typeface="+mn-ea"/>
                <a:cs typeface="+mn-cs"/>
              </a:defRPr>
            </a:lvl9pPr>
          </a:lstStyle>
          <a:p>
            <a:pPr algn="ctr">
              <a:lnSpc>
                <a:spcPct val="150000"/>
              </a:lnSpc>
            </a:pPr>
            <a:r>
              <a:rPr lang="en-US" sz="2000" b="1" dirty="0" smtClean="0">
                <a:solidFill>
                  <a:schemeClr val="bg1"/>
                </a:solidFill>
                <a:latin typeface="+mj-lt"/>
              </a:rPr>
              <a:t>State Advocates Meeting</a:t>
            </a:r>
          </a:p>
          <a:p>
            <a:pPr algn="ctr">
              <a:lnSpc>
                <a:spcPct val="150000"/>
              </a:lnSpc>
            </a:pPr>
            <a:r>
              <a:rPr lang="en-US" sz="2000" dirty="0" smtClean="0">
                <a:solidFill>
                  <a:schemeClr val="bg1"/>
                </a:solidFill>
                <a:latin typeface="+mj-lt"/>
              </a:rPr>
              <a:t>Saturday, June 18, 2016</a:t>
            </a:r>
          </a:p>
          <a:p>
            <a:pPr algn="ctr"/>
            <a:r>
              <a:rPr lang="en-US" sz="2000" dirty="0" smtClean="0">
                <a:solidFill>
                  <a:schemeClr val="bg1"/>
                </a:solidFill>
                <a:latin typeface="+mj-lt"/>
              </a:rPr>
              <a:t>Dallas/Ft. Worth Airport Marriott</a:t>
            </a:r>
          </a:p>
          <a:p>
            <a:pPr algn="ctr"/>
            <a:r>
              <a:rPr lang="en-US" sz="2000" dirty="0" smtClean="0">
                <a:solidFill>
                  <a:schemeClr val="bg1"/>
                </a:solidFill>
                <a:latin typeface="+mj-lt"/>
              </a:rPr>
              <a:t>Dallas, Texas</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28600"/>
            <a:ext cx="8001000" cy="762000"/>
          </a:xfrm>
        </p:spPr>
        <p:txBody>
          <a:bodyPr/>
          <a:lstStyle/>
          <a:p>
            <a:r>
              <a:rPr lang="en-US" sz="2800" u="none" dirty="0" smtClean="0"/>
              <a:t>Diocesan and Parish Policy </a:t>
            </a:r>
            <a:endParaRPr lang="en-US" sz="2800" u="none" dirty="0"/>
          </a:p>
        </p:txBody>
      </p:sp>
      <p:sp>
        <p:nvSpPr>
          <p:cNvPr id="3" name="Content Placeholder 2"/>
          <p:cNvSpPr>
            <a:spLocks noGrp="1"/>
          </p:cNvSpPr>
          <p:nvPr>
            <p:ph sz="half" idx="1"/>
          </p:nvPr>
        </p:nvSpPr>
        <p:spPr>
          <a:xfrm>
            <a:off x="838200" y="1143000"/>
            <a:ext cx="8229600" cy="4495800"/>
          </a:xfrm>
        </p:spPr>
        <p:txBody>
          <a:bodyPr/>
          <a:lstStyle/>
          <a:p>
            <a:pPr marL="0" indent="0" algn="ctr">
              <a:spcAft>
                <a:spcPts val="1200"/>
              </a:spcAft>
              <a:buNone/>
            </a:pPr>
            <a:r>
              <a:rPr lang="en-US" sz="3200" dirty="0" smtClean="0"/>
              <a:t>The </a:t>
            </a:r>
            <a:r>
              <a:rPr lang="en-US" sz="3200" dirty="0"/>
              <a:t>foundation of the Knights of Columbus Safe Environment Program is that all members of the Knights of Columbus comply with their local parish and </a:t>
            </a:r>
            <a:r>
              <a:rPr lang="en-US" sz="3200" dirty="0" smtClean="0"/>
              <a:t>diocesan </a:t>
            </a:r>
            <a:r>
              <a:rPr lang="en-US" sz="3200" dirty="0"/>
              <a:t>s</a:t>
            </a:r>
            <a:r>
              <a:rPr lang="en-US" sz="3200" dirty="0" smtClean="0"/>
              <a:t>afe </a:t>
            </a:r>
            <a:r>
              <a:rPr lang="en-US" sz="3200" dirty="0"/>
              <a:t>e</a:t>
            </a:r>
            <a:r>
              <a:rPr lang="en-US" sz="3200" dirty="0" smtClean="0"/>
              <a:t>nvironment </a:t>
            </a:r>
            <a:r>
              <a:rPr lang="en-US" sz="3200" dirty="0"/>
              <a:t>p</a:t>
            </a:r>
            <a:r>
              <a:rPr lang="en-US" sz="3200" dirty="0" smtClean="0"/>
              <a:t>rogram </a:t>
            </a:r>
            <a:r>
              <a:rPr lang="en-US" sz="3200" dirty="0"/>
              <a:t>requirements. </a:t>
            </a:r>
            <a:endParaRPr lang="en-US" sz="3200" dirty="0" smtClean="0"/>
          </a:p>
          <a:p>
            <a:pPr marL="0" indent="0">
              <a:spcAft>
                <a:spcPts val="1200"/>
              </a:spcAft>
              <a:buNone/>
            </a:pPr>
            <a:endParaRPr lang="en-US" dirty="0" smtClean="0"/>
          </a:p>
        </p:txBody>
      </p:sp>
    </p:spTree>
    <p:extLst>
      <p:ext uri="{BB962C8B-B14F-4D97-AF65-F5344CB8AC3E}">
        <p14:creationId xmlns:p14="http://schemas.microsoft.com/office/powerpoint/2010/main" val="30264814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28600"/>
            <a:ext cx="8001000" cy="762000"/>
          </a:xfrm>
        </p:spPr>
        <p:txBody>
          <a:bodyPr/>
          <a:lstStyle/>
          <a:p>
            <a:r>
              <a:rPr lang="en-US" sz="2800" u="none" dirty="0" smtClean="0"/>
              <a:t>Diocesan and Parish Policy </a:t>
            </a:r>
            <a:endParaRPr lang="en-US" sz="2800" u="none" dirty="0"/>
          </a:p>
        </p:txBody>
      </p:sp>
      <p:sp>
        <p:nvSpPr>
          <p:cNvPr id="3" name="Content Placeholder 2"/>
          <p:cNvSpPr>
            <a:spLocks noGrp="1"/>
          </p:cNvSpPr>
          <p:nvPr>
            <p:ph sz="half" idx="1"/>
          </p:nvPr>
        </p:nvSpPr>
        <p:spPr>
          <a:xfrm>
            <a:off x="838200" y="1143000"/>
            <a:ext cx="8229600" cy="4495800"/>
          </a:xfrm>
        </p:spPr>
        <p:txBody>
          <a:bodyPr/>
          <a:lstStyle/>
          <a:p>
            <a:pPr marL="0" indent="0" algn="ctr">
              <a:spcAft>
                <a:spcPts val="1200"/>
              </a:spcAft>
              <a:buNone/>
            </a:pPr>
            <a:r>
              <a:rPr lang="en-US" sz="3200" dirty="0" smtClean="0"/>
              <a:t>It </a:t>
            </a:r>
            <a:r>
              <a:rPr lang="en-US" sz="3200" dirty="0"/>
              <a:t>is the responsibility of all members of the Knights of Columbus to determine their parish and/or </a:t>
            </a:r>
            <a:r>
              <a:rPr lang="en-US" sz="3200" dirty="0" smtClean="0"/>
              <a:t>diocesan </a:t>
            </a:r>
            <a:r>
              <a:rPr lang="en-US" sz="3200" dirty="0"/>
              <a:t>safe environment </a:t>
            </a:r>
            <a:r>
              <a:rPr lang="en-US" sz="3200" dirty="0" smtClean="0"/>
              <a:t>requirements and to comply with them.</a:t>
            </a:r>
            <a:endParaRPr lang="en-US" sz="3200" dirty="0"/>
          </a:p>
          <a:p>
            <a:pPr marL="0" indent="0">
              <a:spcAft>
                <a:spcPts val="1200"/>
              </a:spcAft>
              <a:buNone/>
            </a:pPr>
            <a:endParaRPr lang="en-US" dirty="0" smtClean="0"/>
          </a:p>
        </p:txBody>
      </p:sp>
    </p:spTree>
    <p:extLst>
      <p:ext uri="{BB962C8B-B14F-4D97-AF65-F5344CB8AC3E}">
        <p14:creationId xmlns:p14="http://schemas.microsoft.com/office/powerpoint/2010/main" val="41000512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28600"/>
            <a:ext cx="8001000" cy="762000"/>
          </a:xfrm>
        </p:spPr>
        <p:txBody>
          <a:bodyPr/>
          <a:lstStyle/>
          <a:p>
            <a:r>
              <a:rPr lang="en-US" sz="2800" u="none" dirty="0" smtClean="0"/>
              <a:t>Diocesan and Parish Policy </a:t>
            </a:r>
            <a:endParaRPr lang="en-US" sz="2800" u="none" dirty="0"/>
          </a:p>
        </p:txBody>
      </p:sp>
      <p:sp>
        <p:nvSpPr>
          <p:cNvPr id="3" name="Content Placeholder 2"/>
          <p:cNvSpPr>
            <a:spLocks noGrp="1"/>
          </p:cNvSpPr>
          <p:nvPr>
            <p:ph sz="half" idx="1"/>
          </p:nvPr>
        </p:nvSpPr>
        <p:spPr>
          <a:xfrm>
            <a:off x="838200" y="1143000"/>
            <a:ext cx="8229600" cy="4648200"/>
          </a:xfrm>
        </p:spPr>
        <p:txBody>
          <a:bodyPr/>
          <a:lstStyle/>
          <a:p>
            <a:pPr marL="0" indent="0" algn="ctr">
              <a:spcAft>
                <a:spcPts val="1200"/>
              </a:spcAft>
              <a:buNone/>
            </a:pPr>
            <a:r>
              <a:rPr lang="en-US" sz="3200" dirty="0"/>
              <a:t>This means that all members must complete all diocesan </a:t>
            </a:r>
            <a:r>
              <a:rPr lang="en-US" sz="3200" dirty="0" smtClean="0"/>
              <a:t>safe </a:t>
            </a:r>
            <a:r>
              <a:rPr lang="en-US" sz="3200" dirty="0"/>
              <a:t>e</a:t>
            </a:r>
            <a:r>
              <a:rPr lang="en-US" sz="3200" dirty="0" smtClean="0"/>
              <a:t>nvironment </a:t>
            </a:r>
            <a:r>
              <a:rPr lang="en-US" sz="3200" dirty="0"/>
              <a:t>p</a:t>
            </a:r>
            <a:r>
              <a:rPr lang="en-US" sz="3200" dirty="0" smtClean="0"/>
              <a:t>rogram </a:t>
            </a:r>
            <a:r>
              <a:rPr lang="en-US" sz="3200" dirty="0"/>
              <a:t>requirements, including training and background checks, as </a:t>
            </a:r>
            <a:r>
              <a:rPr lang="en-US" sz="3200" dirty="0" smtClean="0"/>
              <a:t>required by the local diocese and parish. </a:t>
            </a:r>
          </a:p>
          <a:p>
            <a:pPr marL="0" indent="0">
              <a:spcAft>
                <a:spcPts val="1200"/>
              </a:spcAft>
              <a:buNone/>
            </a:pPr>
            <a:endParaRPr lang="en-US" dirty="0" smtClean="0"/>
          </a:p>
        </p:txBody>
      </p:sp>
    </p:spTree>
    <p:extLst>
      <p:ext uri="{BB962C8B-B14F-4D97-AF65-F5344CB8AC3E}">
        <p14:creationId xmlns:p14="http://schemas.microsoft.com/office/powerpoint/2010/main" val="30447949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28600"/>
            <a:ext cx="8001000" cy="762000"/>
          </a:xfrm>
        </p:spPr>
        <p:txBody>
          <a:bodyPr/>
          <a:lstStyle/>
          <a:p>
            <a:r>
              <a:rPr lang="en-US" sz="2800" u="none" dirty="0" smtClean="0"/>
              <a:t>Diocesan and Parish Policy </a:t>
            </a:r>
            <a:endParaRPr lang="en-US" sz="2800" u="none" dirty="0"/>
          </a:p>
        </p:txBody>
      </p:sp>
      <p:sp>
        <p:nvSpPr>
          <p:cNvPr id="3" name="Content Placeholder 2"/>
          <p:cNvSpPr>
            <a:spLocks noGrp="1"/>
          </p:cNvSpPr>
          <p:nvPr>
            <p:ph sz="half" idx="1"/>
          </p:nvPr>
        </p:nvSpPr>
        <p:spPr>
          <a:xfrm>
            <a:off x="838200" y="1143000"/>
            <a:ext cx="8229600" cy="4648200"/>
          </a:xfrm>
        </p:spPr>
        <p:txBody>
          <a:bodyPr/>
          <a:lstStyle/>
          <a:p>
            <a:pPr marL="0" indent="0" algn="ctr">
              <a:spcAft>
                <a:spcPts val="1200"/>
              </a:spcAft>
              <a:buNone/>
            </a:pPr>
            <a:r>
              <a:rPr lang="en-US" sz="3200" dirty="0" smtClean="0"/>
              <a:t>All </a:t>
            </a:r>
            <a:r>
              <a:rPr lang="en-US" sz="3200" dirty="0"/>
              <a:t>members of the Knights of Columbus with questions about these local parish and diocesan requirements </a:t>
            </a:r>
            <a:r>
              <a:rPr lang="en-US" sz="3200" dirty="0" smtClean="0"/>
              <a:t>are asked to contact </a:t>
            </a:r>
            <a:r>
              <a:rPr lang="en-US" sz="3200" dirty="0"/>
              <a:t>their parish and/or diocesan </a:t>
            </a:r>
            <a:r>
              <a:rPr lang="en-US" sz="3200" dirty="0" smtClean="0"/>
              <a:t>safe </a:t>
            </a:r>
            <a:r>
              <a:rPr lang="en-US" sz="3200" dirty="0"/>
              <a:t>e</a:t>
            </a:r>
            <a:r>
              <a:rPr lang="en-US" sz="3200" dirty="0" smtClean="0"/>
              <a:t>nvironment </a:t>
            </a:r>
            <a:r>
              <a:rPr lang="en-US" sz="3200" dirty="0"/>
              <a:t>p</a:t>
            </a:r>
            <a:r>
              <a:rPr lang="en-US" sz="3200" dirty="0" smtClean="0"/>
              <a:t>rogram </a:t>
            </a:r>
            <a:r>
              <a:rPr lang="en-US" sz="3200" dirty="0"/>
              <a:t>coordinator. </a:t>
            </a:r>
          </a:p>
          <a:p>
            <a:pPr marL="0" indent="0">
              <a:spcAft>
                <a:spcPts val="1200"/>
              </a:spcAft>
              <a:buNone/>
            </a:pPr>
            <a:endParaRPr lang="en-US" dirty="0" smtClean="0"/>
          </a:p>
        </p:txBody>
      </p:sp>
    </p:spTree>
    <p:extLst>
      <p:ext uri="{BB962C8B-B14F-4D97-AF65-F5344CB8AC3E}">
        <p14:creationId xmlns:p14="http://schemas.microsoft.com/office/powerpoint/2010/main" val="16790295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28600"/>
            <a:ext cx="8001000" cy="762000"/>
          </a:xfrm>
        </p:spPr>
        <p:txBody>
          <a:bodyPr/>
          <a:lstStyle/>
          <a:p>
            <a:r>
              <a:rPr lang="en-US" sz="2800" u="none" dirty="0" smtClean="0"/>
              <a:t>Knights of Columbus Policy</a:t>
            </a:r>
            <a:endParaRPr lang="en-US" sz="2800" u="none" dirty="0"/>
          </a:p>
        </p:txBody>
      </p:sp>
      <p:sp>
        <p:nvSpPr>
          <p:cNvPr id="3" name="Content Placeholder 2"/>
          <p:cNvSpPr>
            <a:spLocks noGrp="1"/>
          </p:cNvSpPr>
          <p:nvPr>
            <p:ph sz="half" idx="1"/>
          </p:nvPr>
        </p:nvSpPr>
        <p:spPr>
          <a:xfrm>
            <a:off x="838200" y="1143000"/>
            <a:ext cx="8229600" cy="4572000"/>
          </a:xfrm>
        </p:spPr>
        <p:txBody>
          <a:bodyPr/>
          <a:lstStyle/>
          <a:p>
            <a:pPr marL="0" indent="0" algn="ctr">
              <a:spcAft>
                <a:spcPts val="1200"/>
              </a:spcAft>
              <a:buNone/>
            </a:pPr>
            <a:r>
              <a:rPr lang="en-US" sz="3200" dirty="0" smtClean="0"/>
              <a:t>Over </a:t>
            </a:r>
            <a:r>
              <a:rPr lang="en-US" sz="3200" dirty="0"/>
              <a:t>and above compliance with local parish and diocesan safe environment requirements, certain members of the Knights of Columbus are required to comply with the requirements of the Knights of Columbus Safe Environment Program. </a:t>
            </a:r>
            <a:endParaRPr lang="en-US" sz="3200" dirty="0" smtClean="0"/>
          </a:p>
        </p:txBody>
      </p:sp>
    </p:spTree>
    <p:extLst>
      <p:ext uri="{BB962C8B-B14F-4D97-AF65-F5344CB8AC3E}">
        <p14:creationId xmlns:p14="http://schemas.microsoft.com/office/powerpoint/2010/main" val="32551591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28600"/>
            <a:ext cx="8001000" cy="762000"/>
          </a:xfrm>
        </p:spPr>
        <p:txBody>
          <a:bodyPr/>
          <a:lstStyle/>
          <a:p>
            <a:r>
              <a:rPr lang="en-US" sz="2800" u="none" dirty="0" smtClean="0"/>
              <a:t>Knights of Columbus Policy</a:t>
            </a:r>
            <a:endParaRPr lang="en-US" sz="2800" u="none" dirty="0"/>
          </a:p>
        </p:txBody>
      </p:sp>
      <p:sp>
        <p:nvSpPr>
          <p:cNvPr id="3" name="Content Placeholder 2"/>
          <p:cNvSpPr>
            <a:spLocks noGrp="1"/>
          </p:cNvSpPr>
          <p:nvPr>
            <p:ph sz="half" idx="1"/>
          </p:nvPr>
        </p:nvSpPr>
        <p:spPr>
          <a:xfrm>
            <a:off x="838200" y="1143000"/>
            <a:ext cx="8229600" cy="4572000"/>
          </a:xfrm>
        </p:spPr>
        <p:txBody>
          <a:bodyPr/>
          <a:lstStyle/>
          <a:p>
            <a:pPr marL="0" indent="0" algn="ctr">
              <a:spcAft>
                <a:spcPts val="1200"/>
              </a:spcAft>
              <a:buNone/>
            </a:pPr>
            <a:endParaRPr lang="en-US" sz="1000" dirty="0" smtClean="0"/>
          </a:p>
          <a:p>
            <a:pPr marL="0" indent="0" algn="ctr">
              <a:spcAft>
                <a:spcPts val="1200"/>
              </a:spcAft>
              <a:buNone/>
            </a:pPr>
            <a:r>
              <a:rPr lang="en-US" sz="2800" dirty="0" smtClean="0"/>
              <a:t>The Board of the Knights of Columbus has identified </a:t>
            </a:r>
            <a:r>
              <a:rPr lang="en-US" sz="2800" dirty="0"/>
              <a:t>specific officer roles that require members assuming such roles to take online training and, in some cases, undergo a background check every two years</a:t>
            </a:r>
            <a:r>
              <a:rPr lang="en-US" sz="2800" dirty="0" smtClean="0"/>
              <a:t>.</a:t>
            </a:r>
          </a:p>
          <a:p>
            <a:pPr marL="0" indent="0" algn="ctr">
              <a:spcAft>
                <a:spcPts val="1200"/>
              </a:spcAft>
              <a:buNone/>
            </a:pPr>
            <a:endParaRPr lang="en-US" sz="800" dirty="0" smtClean="0"/>
          </a:p>
          <a:p>
            <a:pPr marL="0" indent="0" algn="ctr">
              <a:spcAft>
                <a:spcPts val="1200"/>
              </a:spcAft>
              <a:buNone/>
            </a:pPr>
            <a:r>
              <a:rPr lang="en-US" sz="2400" dirty="0" smtClean="0"/>
              <a:t> </a:t>
            </a:r>
            <a:endParaRPr lang="en-US" sz="2400" dirty="0"/>
          </a:p>
        </p:txBody>
      </p:sp>
    </p:spTree>
    <p:extLst>
      <p:ext uri="{BB962C8B-B14F-4D97-AF65-F5344CB8AC3E}">
        <p14:creationId xmlns:p14="http://schemas.microsoft.com/office/powerpoint/2010/main" val="21692656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28600"/>
            <a:ext cx="8001000" cy="762000"/>
          </a:xfrm>
        </p:spPr>
        <p:txBody>
          <a:bodyPr/>
          <a:lstStyle/>
          <a:p>
            <a:r>
              <a:rPr lang="en-US" sz="2800" u="none" dirty="0" smtClean="0"/>
              <a:t>Knights of Columbus Policy</a:t>
            </a:r>
            <a:endParaRPr lang="en-US" sz="2800" u="none" dirty="0"/>
          </a:p>
        </p:txBody>
      </p:sp>
      <p:sp>
        <p:nvSpPr>
          <p:cNvPr id="3" name="Content Placeholder 2"/>
          <p:cNvSpPr>
            <a:spLocks noGrp="1"/>
          </p:cNvSpPr>
          <p:nvPr>
            <p:ph sz="half" idx="1"/>
          </p:nvPr>
        </p:nvSpPr>
        <p:spPr>
          <a:xfrm>
            <a:off x="838200" y="990600"/>
            <a:ext cx="8229600" cy="4724400"/>
          </a:xfrm>
        </p:spPr>
        <p:txBody>
          <a:bodyPr/>
          <a:lstStyle/>
          <a:p>
            <a:pPr>
              <a:spcAft>
                <a:spcPts val="1200"/>
              </a:spcAft>
            </a:pPr>
            <a:r>
              <a:rPr lang="en-US" sz="1800" b="1" dirty="0" smtClean="0"/>
              <a:t>State </a:t>
            </a:r>
            <a:r>
              <a:rPr lang="en-US" sz="1800" b="1" dirty="0"/>
              <a:t>Deputy- </a:t>
            </a:r>
            <a:r>
              <a:rPr lang="en-US" sz="1800" dirty="0"/>
              <a:t>Training Only</a:t>
            </a:r>
          </a:p>
          <a:p>
            <a:pPr>
              <a:spcAft>
                <a:spcPts val="1200"/>
              </a:spcAft>
            </a:pPr>
            <a:r>
              <a:rPr lang="en-US" sz="1800" b="1" dirty="0"/>
              <a:t>State Youth Director </a:t>
            </a:r>
            <a:r>
              <a:rPr lang="en-US" sz="1800" dirty="0"/>
              <a:t>- Training and Background Check required</a:t>
            </a:r>
          </a:p>
          <a:p>
            <a:pPr>
              <a:spcAft>
                <a:spcPts val="1200"/>
              </a:spcAft>
            </a:pPr>
            <a:r>
              <a:rPr lang="en-US" sz="1800" b="1" dirty="0"/>
              <a:t>State Squires </a:t>
            </a:r>
            <a:r>
              <a:rPr lang="en-US" sz="1800" b="1" dirty="0" smtClean="0"/>
              <a:t>Chairman </a:t>
            </a:r>
            <a:r>
              <a:rPr lang="en-US" sz="1800" dirty="0" smtClean="0"/>
              <a:t>- </a:t>
            </a:r>
            <a:r>
              <a:rPr lang="en-US" sz="1800" dirty="0"/>
              <a:t>Training and Background Check required</a:t>
            </a:r>
          </a:p>
          <a:p>
            <a:pPr>
              <a:spcAft>
                <a:spcPts val="1200"/>
              </a:spcAft>
            </a:pPr>
            <a:r>
              <a:rPr lang="en-US" sz="1800" b="1" dirty="0"/>
              <a:t>Grand Knight </a:t>
            </a:r>
            <a:r>
              <a:rPr lang="en-US" sz="1800" dirty="0"/>
              <a:t>- Training Only (Background check required only if member is serving in an additional youth serving role)</a:t>
            </a:r>
          </a:p>
          <a:p>
            <a:pPr>
              <a:spcAft>
                <a:spcPts val="1200"/>
              </a:spcAft>
            </a:pPr>
            <a:r>
              <a:rPr lang="en-US" sz="1800" b="1" dirty="0"/>
              <a:t>Faithful Navigator </a:t>
            </a:r>
            <a:r>
              <a:rPr lang="en-US" sz="1800" dirty="0"/>
              <a:t>- Training only where Faithful Navigator’s assembly sponsors a Columbian Squire Circle</a:t>
            </a:r>
          </a:p>
          <a:p>
            <a:pPr>
              <a:spcAft>
                <a:spcPts val="1200"/>
              </a:spcAft>
            </a:pPr>
            <a:r>
              <a:rPr lang="en-US" sz="1800" b="1" dirty="0"/>
              <a:t>Youth Director </a:t>
            </a:r>
            <a:r>
              <a:rPr lang="en-US" sz="1800" dirty="0"/>
              <a:t>- Training and Background Check required</a:t>
            </a:r>
          </a:p>
          <a:p>
            <a:pPr>
              <a:spcAft>
                <a:spcPts val="1200"/>
              </a:spcAft>
            </a:pPr>
            <a:r>
              <a:rPr lang="en-US" sz="1800" b="1" dirty="0"/>
              <a:t>Columbian Squires Chairman </a:t>
            </a:r>
            <a:r>
              <a:rPr lang="en-US" sz="1800" dirty="0"/>
              <a:t>- Training and Background Check required</a:t>
            </a:r>
          </a:p>
          <a:p>
            <a:pPr>
              <a:spcAft>
                <a:spcPts val="1200"/>
              </a:spcAft>
            </a:pPr>
            <a:r>
              <a:rPr lang="en-US" sz="1800" b="1" dirty="0"/>
              <a:t>Chief Counselor </a:t>
            </a:r>
            <a:r>
              <a:rPr lang="en-US" sz="1800" dirty="0"/>
              <a:t>- Training and Background Check required</a:t>
            </a:r>
          </a:p>
          <a:p>
            <a:pPr>
              <a:spcAft>
                <a:spcPts val="1200"/>
              </a:spcAft>
            </a:pPr>
            <a:r>
              <a:rPr lang="en-US" sz="1800" b="1" dirty="0"/>
              <a:t>Committee/Adult Counselors </a:t>
            </a:r>
            <a:r>
              <a:rPr lang="en-US" sz="1800" dirty="0"/>
              <a:t>- Training and Background Check required</a:t>
            </a:r>
          </a:p>
          <a:p>
            <a:pPr marL="0" indent="0" algn="ctr">
              <a:spcAft>
                <a:spcPts val="1200"/>
              </a:spcAft>
              <a:buNone/>
            </a:pPr>
            <a:endParaRPr lang="en-US" sz="1400" dirty="0"/>
          </a:p>
        </p:txBody>
      </p:sp>
    </p:spTree>
    <p:extLst>
      <p:ext uri="{BB962C8B-B14F-4D97-AF65-F5344CB8AC3E}">
        <p14:creationId xmlns:p14="http://schemas.microsoft.com/office/powerpoint/2010/main" val="15352940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28600"/>
            <a:ext cx="8001000" cy="762000"/>
          </a:xfrm>
        </p:spPr>
        <p:txBody>
          <a:bodyPr/>
          <a:lstStyle/>
          <a:p>
            <a:r>
              <a:rPr lang="en-US" sz="2800" u="none" dirty="0" smtClean="0"/>
              <a:t>Knights of Columbus Policy</a:t>
            </a:r>
            <a:endParaRPr lang="en-US" sz="2800" u="none" dirty="0"/>
          </a:p>
        </p:txBody>
      </p:sp>
      <p:sp>
        <p:nvSpPr>
          <p:cNvPr id="3" name="Content Placeholder 2"/>
          <p:cNvSpPr>
            <a:spLocks noGrp="1"/>
          </p:cNvSpPr>
          <p:nvPr>
            <p:ph sz="half" idx="1"/>
          </p:nvPr>
        </p:nvSpPr>
        <p:spPr>
          <a:xfrm>
            <a:off x="838200" y="1143000"/>
            <a:ext cx="8229600" cy="4572000"/>
          </a:xfrm>
        </p:spPr>
        <p:txBody>
          <a:bodyPr/>
          <a:lstStyle/>
          <a:p>
            <a:pPr marL="0" indent="0" algn="ctr">
              <a:spcAft>
                <a:spcPts val="1200"/>
              </a:spcAft>
              <a:buNone/>
            </a:pPr>
            <a:r>
              <a:rPr lang="en-US" sz="2800" dirty="0"/>
              <a:t>Members occupying one or more of these roles are required to complete these Knights of Columbus Safe Environment Program requirements within 30 days of written notification of their need to comply.  </a:t>
            </a:r>
            <a:endParaRPr lang="en-US" sz="2800" dirty="0" smtClean="0"/>
          </a:p>
        </p:txBody>
      </p:sp>
    </p:spTree>
    <p:extLst>
      <p:ext uri="{BB962C8B-B14F-4D97-AF65-F5344CB8AC3E}">
        <p14:creationId xmlns:p14="http://schemas.microsoft.com/office/powerpoint/2010/main" val="31406985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28600"/>
            <a:ext cx="8001000" cy="762000"/>
          </a:xfrm>
        </p:spPr>
        <p:txBody>
          <a:bodyPr/>
          <a:lstStyle/>
          <a:p>
            <a:r>
              <a:rPr lang="en-US" sz="2800" u="none" dirty="0" smtClean="0"/>
              <a:t>Knights of Columbus Policy</a:t>
            </a:r>
            <a:endParaRPr lang="en-US" sz="2800" u="none" dirty="0"/>
          </a:p>
        </p:txBody>
      </p:sp>
      <p:sp>
        <p:nvSpPr>
          <p:cNvPr id="3" name="Content Placeholder 2"/>
          <p:cNvSpPr>
            <a:spLocks noGrp="1"/>
          </p:cNvSpPr>
          <p:nvPr>
            <p:ph sz="half" idx="1"/>
          </p:nvPr>
        </p:nvSpPr>
        <p:spPr>
          <a:xfrm>
            <a:off x="838200" y="1143000"/>
            <a:ext cx="8229600" cy="4572000"/>
          </a:xfrm>
        </p:spPr>
        <p:txBody>
          <a:bodyPr/>
          <a:lstStyle/>
          <a:p>
            <a:pPr marL="0" indent="0" algn="ctr">
              <a:spcAft>
                <a:spcPts val="1200"/>
              </a:spcAft>
              <a:buNone/>
            </a:pPr>
            <a:r>
              <a:rPr lang="en-US" sz="2800" dirty="0" smtClean="0"/>
              <a:t>Members </a:t>
            </a:r>
            <a:r>
              <a:rPr lang="en-US" sz="2800" dirty="0"/>
              <a:t>who do not comply with Safe Environment Program requirements within 45 days will be deemed ineligible to serve as a youth leader within the Knights of Columbus and will be automatically removed. </a:t>
            </a:r>
            <a:r>
              <a:rPr lang="en-US" sz="2800" dirty="0" smtClean="0"/>
              <a:t> </a:t>
            </a:r>
            <a:endParaRPr lang="en-US" sz="2800" dirty="0"/>
          </a:p>
          <a:p>
            <a:pPr marL="0" indent="0" algn="ctr">
              <a:spcAft>
                <a:spcPts val="1200"/>
              </a:spcAft>
              <a:buNone/>
            </a:pPr>
            <a:r>
              <a:rPr lang="en-US" sz="2800" dirty="0" smtClean="0"/>
              <a:t>The Grand Knight will be advised of member’s ineligibility and will have the option to appoint a different member. </a:t>
            </a:r>
            <a:endParaRPr lang="en-US" sz="2800" dirty="0"/>
          </a:p>
        </p:txBody>
      </p:sp>
    </p:spTree>
    <p:extLst>
      <p:ext uri="{BB962C8B-B14F-4D97-AF65-F5344CB8AC3E}">
        <p14:creationId xmlns:p14="http://schemas.microsoft.com/office/powerpoint/2010/main" val="23934272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28600"/>
            <a:ext cx="8001000" cy="762000"/>
          </a:xfrm>
        </p:spPr>
        <p:txBody>
          <a:bodyPr/>
          <a:lstStyle/>
          <a:p>
            <a:r>
              <a:rPr lang="en-US" sz="2800" u="none" dirty="0" smtClean="0"/>
              <a:t>Knights of Columbus Policy</a:t>
            </a:r>
            <a:endParaRPr lang="en-US" sz="2800" u="none" dirty="0"/>
          </a:p>
        </p:txBody>
      </p:sp>
      <p:sp>
        <p:nvSpPr>
          <p:cNvPr id="3" name="Content Placeholder 2"/>
          <p:cNvSpPr>
            <a:spLocks noGrp="1"/>
          </p:cNvSpPr>
          <p:nvPr>
            <p:ph sz="half" idx="1"/>
          </p:nvPr>
        </p:nvSpPr>
        <p:spPr>
          <a:xfrm>
            <a:off x="838200" y="914400"/>
            <a:ext cx="8229600" cy="4876800"/>
          </a:xfrm>
        </p:spPr>
        <p:txBody>
          <a:bodyPr/>
          <a:lstStyle/>
          <a:p>
            <a:pPr marL="0" indent="0" algn="ctr">
              <a:spcAft>
                <a:spcPts val="1200"/>
              </a:spcAft>
              <a:buNone/>
            </a:pPr>
            <a:endParaRPr lang="en-US" dirty="0"/>
          </a:p>
          <a:p>
            <a:pPr marL="0" indent="0" algn="ctr">
              <a:spcAft>
                <a:spcPts val="1200"/>
              </a:spcAft>
              <a:buNone/>
            </a:pPr>
            <a:r>
              <a:rPr lang="en-US" dirty="0" smtClean="0"/>
              <a:t> </a:t>
            </a:r>
            <a:r>
              <a:rPr lang="en-US" sz="3600" dirty="0" smtClean="0"/>
              <a:t>State Deputies</a:t>
            </a:r>
            <a:r>
              <a:rPr lang="en-US" sz="3600" dirty="0"/>
              <a:t> </a:t>
            </a:r>
            <a:r>
              <a:rPr lang="en-US" sz="3600" dirty="0" smtClean="0"/>
              <a:t>Have Responsibility to Maintain Safe Environments in their Jurisdictions </a:t>
            </a:r>
          </a:p>
        </p:txBody>
      </p:sp>
    </p:spTree>
    <p:extLst>
      <p:ext uri="{BB962C8B-B14F-4D97-AF65-F5344CB8AC3E}">
        <p14:creationId xmlns:p14="http://schemas.microsoft.com/office/powerpoint/2010/main" val="26968868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958604" cy="1143000"/>
          </a:xfrm>
        </p:spPr>
        <p:txBody>
          <a:bodyPr/>
          <a:lstStyle/>
          <a:p>
            <a:r>
              <a:rPr lang="en-US" sz="3200" i="0" dirty="0" smtClean="0"/>
              <a:t>Why are Safe Environments a </a:t>
            </a:r>
            <a:br>
              <a:rPr lang="en-US" sz="3200" i="0" dirty="0" smtClean="0"/>
            </a:br>
            <a:r>
              <a:rPr lang="en-US" sz="3200" i="0" dirty="0" smtClean="0"/>
              <a:t>Top Priority of the Knights of Columbus?</a:t>
            </a:r>
            <a:endParaRPr lang="en-US" sz="3200" i="0" u="sng" dirty="0"/>
          </a:p>
        </p:txBody>
      </p:sp>
      <p:sp>
        <p:nvSpPr>
          <p:cNvPr id="5" name="Content Placeholder 4"/>
          <p:cNvSpPr>
            <a:spLocks noGrp="1"/>
          </p:cNvSpPr>
          <p:nvPr>
            <p:ph idx="1"/>
          </p:nvPr>
        </p:nvSpPr>
        <p:spPr>
          <a:xfrm>
            <a:off x="838200" y="1371600"/>
            <a:ext cx="6096000" cy="4343400"/>
          </a:xfrm>
        </p:spPr>
        <p:txBody>
          <a:bodyPr/>
          <a:lstStyle/>
          <a:p>
            <a:pPr>
              <a:spcAft>
                <a:spcPts val="600"/>
              </a:spcAft>
            </a:pPr>
            <a:r>
              <a:rPr lang="en-US" sz="2800" dirty="0" smtClean="0"/>
              <a:t>Majority of councils are parish-based serving families with children and vulnerable adults</a:t>
            </a:r>
          </a:p>
          <a:p>
            <a:pPr>
              <a:spcAft>
                <a:spcPts val="600"/>
              </a:spcAft>
            </a:pPr>
            <a:r>
              <a:rPr lang="en-US" sz="2800" dirty="0" smtClean="0"/>
              <a:t>Renewed </a:t>
            </a:r>
            <a:r>
              <a:rPr lang="en-US" sz="2800" dirty="0"/>
              <a:t>focus on family and parish </a:t>
            </a:r>
            <a:r>
              <a:rPr lang="en-US" sz="2800" dirty="0" smtClean="0"/>
              <a:t>life in </a:t>
            </a:r>
            <a:r>
              <a:rPr lang="en-US" sz="2800" i="1" dirty="0" smtClean="0"/>
              <a:t>Building the Domestic Church While Strengthening Our Parish</a:t>
            </a:r>
          </a:p>
          <a:p>
            <a:pPr>
              <a:spcAft>
                <a:spcPts val="600"/>
              </a:spcAft>
            </a:pPr>
            <a:r>
              <a:rPr lang="en-US" sz="2800" dirty="0"/>
              <a:t>Knights of Columbus is a </a:t>
            </a:r>
            <a:br>
              <a:rPr lang="en-US" sz="2800" dirty="0"/>
            </a:br>
            <a:r>
              <a:rPr lang="en-US" sz="2800" dirty="0"/>
              <a:t>Youth Serving Organization</a:t>
            </a:r>
          </a:p>
          <a:p>
            <a:pPr marL="0" indent="0">
              <a:spcAft>
                <a:spcPts val="600"/>
              </a:spcAft>
              <a:buNone/>
            </a:pPr>
            <a:endParaRPr lang="en-US" sz="2800" i="1" dirty="0" smtClean="0"/>
          </a:p>
        </p:txBody>
      </p:sp>
      <p:pic>
        <p:nvPicPr>
          <p:cNvPr id="7" name="Content Placeholder 4"/>
          <p:cNvPicPr>
            <a:picLocks noChangeAspect="1"/>
          </p:cNvPicPr>
          <p:nvPr/>
        </p:nvPicPr>
        <p:blipFill>
          <a:blip r:embed="rId2"/>
          <a:stretch>
            <a:fillRect/>
          </a:stretch>
        </p:blipFill>
        <p:spPr>
          <a:xfrm>
            <a:off x="7086600" y="1802196"/>
            <a:ext cx="1434280" cy="3329807"/>
          </a:xfrm>
          <a:prstGeom prst="rect">
            <a:avLst/>
          </a:prstGeom>
        </p:spPr>
      </p:pic>
    </p:spTree>
    <p:extLst>
      <p:ext uri="{BB962C8B-B14F-4D97-AF65-F5344CB8AC3E}">
        <p14:creationId xmlns:p14="http://schemas.microsoft.com/office/powerpoint/2010/main" val="36916015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28600"/>
            <a:ext cx="8001000" cy="762000"/>
          </a:xfrm>
        </p:spPr>
        <p:txBody>
          <a:bodyPr/>
          <a:lstStyle/>
          <a:p>
            <a:r>
              <a:rPr lang="en-US" sz="2800" u="none" dirty="0" smtClean="0"/>
              <a:t>Knights of Columbus Policy</a:t>
            </a:r>
            <a:endParaRPr lang="en-US" sz="2800" u="none" dirty="0"/>
          </a:p>
        </p:txBody>
      </p:sp>
      <p:sp>
        <p:nvSpPr>
          <p:cNvPr id="3" name="Content Placeholder 2"/>
          <p:cNvSpPr>
            <a:spLocks noGrp="1"/>
          </p:cNvSpPr>
          <p:nvPr>
            <p:ph sz="half" idx="1"/>
          </p:nvPr>
        </p:nvSpPr>
        <p:spPr>
          <a:xfrm>
            <a:off x="838200" y="914400"/>
            <a:ext cx="8229600" cy="4876800"/>
          </a:xfrm>
        </p:spPr>
        <p:txBody>
          <a:bodyPr/>
          <a:lstStyle/>
          <a:p>
            <a:pPr marL="0" indent="0" algn="ctr">
              <a:spcAft>
                <a:spcPts val="1200"/>
              </a:spcAft>
              <a:buNone/>
            </a:pPr>
            <a:r>
              <a:rPr lang="en-US" dirty="0" smtClean="0"/>
              <a:t> </a:t>
            </a:r>
            <a:r>
              <a:rPr lang="en-US" sz="2800" dirty="0" smtClean="0"/>
              <a:t>State Deputies should delegate this responsibility to State Advocates and State Squires Chairmen</a:t>
            </a:r>
          </a:p>
          <a:p>
            <a:pPr marL="0" indent="0">
              <a:spcAft>
                <a:spcPts val="1200"/>
              </a:spcAft>
              <a:buNone/>
            </a:pPr>
            <a:endParaRPr lang="en-US" sz="800" dirty="0" smtClean="0"/>
          </a:p>
          <a:p>
            <a:pPr>
              <a:spcAft>
                <a:spcPts val="1200"/>
              </a:spcAft>
            </a:pPr>
            <a:r>
              <a:rPr lang="en-US" sz="2800" b="1" dirty="0" smtClean="0"/>
              <a:t>State Advocates </a:t>
            </a:r>
            <a:r>
              <a:rPr lang="en-US" sz="2800" dirty="0" smtClean="0"/>
              <a:t>– coordinate with District Deputies to work with Grand Knights and Youth Directors</a:t>
            </a:r>
          </a:p>
          <a:p>
            <a:pPr>
              <a:spcAft>
                <a:spcPts val="1200"/>
              </a:spcAft>
            </a:pPr>
            <a:r>
              <a:rPr lang="en-US" sz="2800" dirty="0" smtClean="0"/>
              <a:t> </a:t>
            </a:r>
            <a:r>
              <a:rPr lang="en-US" sz="2800" b="1" dirty="0" smtClean="0"/>
              <a:t>State Squires Chairman </a:t>
            </a:r>
            <a:r>
              <a:rPr lang="en-US" sz="2800" dirty="0" smtClean="0"/>
              <a:t>– work directly Chief Squires Counselors and Squires Counselors </a:t>
            </a:r>
            <a:endParaRPr lang="en-US" sz="2800" dirty="0"/>
          </a:p>
        </p:txBody>
      </p:sp>
    </p:spTree>
    <p:extLst>
      <p:ext uri="{BB962C8B-B14F-4D97-AF65-F5344CB8AC3E}">
        <p14:creationId xmlns:p14="http://schemas.microsoft.com/office/powerpoint/2010/main" val="42571684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28600"/>
            <a:ext cx="8001000" cy="762000"/>
          </a:xfrm>
        </p:spPr>
        <p:txBody>
          <a:bodyPr/>
          <a:lstStyle/>
          <a:p>
            <a:r>
              <a:rPr lang="en-US" sz="2800" u="none" dirty="0" smtClean="0"/>
              <a:t>Knights of Columbus Policy</a:t>
            </a:r>
            <a:endParaRPr lang="en-US" sz="2800" u="none" dirty="0"/>
          </a:p>
        </p:txBody>
      </p:sp>
      <p:sp>
        <p:nvSpPr>
          <p:cNvPr id="3" name="Content Placeholder 2"/>
          <p:cNvSpPr>
            <a:spLocks noGrp="1"/>
          </p:cNvSpPr>
          <p:nvPr>
            <p:ph sz="half" idx="1"/>
          </p:nvPr>
        </p:nvSpPr>
        <p:spPr>
          <a:xfrm>
            <a:off x="838200" y="914400"/>
            <a:ext cx="8229600" cy="4876800"/>
          </a:xfrm>
        </p:spPr>
        <p:txBody>
          <a:bodyPr/>
          <a:lstStyle/>
          <a:p>
            <a:pPr marL="0" indent="0">
              <a:spcAft>
                <a:spcPts val="1200"/>
              </a:spcAft>
              <a:buNone/>
            </a:pPr>
            <a:r>
              <a:rPr lang="en-US" dirty="0" smtClean="0"/>
              <a:t>State Deputies, State Advocates, State Squires Chairman are responsible to:</a:t>
            </a:r>
            <a:endParaRPr lang="en-US" dirty="0"/>
          </a:p>
          <a:p>
            <a:pPr>
              <a:spcAft>
                <a:spcPts val="1200"/>
              </a:spcAft>
            </a:pPr>
            <a:r>
              <a:rPr lang="en-US" dirty="0" smtClean="0"/>
              <a:t>ensure </a:t>
            </a:r>
            <a:r>
              <a:rPr lang="en-US" dirty="0"/>
              <a:t>that every council completes and </a:t>
            </a:r>
            <a:r>
              <a:rPr lang="en-US" dirty="0" smtClean="0"/>
              <a:t>submits its </a:t>
            </a:r>
            <a:r>
              <a:rPr lang="en-US" dirty="0"/>
              <a:t>Form 365 and every circle completes and submits </a:t>
            </a:r>
            <a:r>
              <a:rPr lang="en-US" dirty="0" smtClean="0"/>
              <a:t>its Form </a:t>
            </a:r>
            <a:r>
              <a:rPr lang="en-US" dirty="0"/>
              <a:t>468 in a timely manner;</a:t>
            </a:r>
          </a:p>
          <a:p>
            <a:pPr>
              <a:spcAft>
                <a:spcPts val="1200"/>
              </a:spcAft>
            </a:pPr>
            <a:r>
              <a:rPr lang="en-US" dirty="0" smtClean="0"/>
              <a:t>complete </a:t>
            </a:r>
            <a:r>
              <a:rPr lang="en-US" dirty="0"/>
              <a:t>the online training so that </a:t>
            </a:r>
            <a:r>
              <a:rPr lang="en-US" dirty="0" smtClean="0"/>
              <a:t>they </a:t>
            </a:r>
            <a:r>
              <a:rPr lang="en-US" dirty="0"/>
              <a:t>will lead by example and have working knowledge of the policies of the Knights of Columbus Safe Environment Program;</a:t>
            </a:r>
          </a:p>
          <a:p>
            <a:pPr>
              <a:spcAft>
                <a:spcPts val="1200"/>
              </a:spcAft>
            </a:pPr>
            <a:r>
              <a:rPr lang="en-US" dirty="0" smtClean="0"/>
              <a:t>gain </a:t>
            </a:r>
            <a:r>
              <a:rPr lang="en-US" dirty="0"/>
              <a:t>understanding of how to access the </a:t>
            </a:r>
            <a:r>
              <a:rPr lang="en-US" dirty="0" smtClean="0"/>
              <a:t>online </a:t>
            </a:r>
            <a:r>
              <a:rPr lang="en-US" i="1" dirty="0" smtClean="0"/>
              <a:t>Praesidium </a:t>
            </a:r>
            <a:r>
              <a:rPr lang="en-US" i="1" dirty="0"/>
              <a:t>Armatus </a:t>
            </a:r>
            <a:r>
              <a:rPr lang="en-US" dirty="0" smtClean="0"/>
              <a:t>administration </a:t>
            </a:r>
            <a:r>
              <a:rPr lang="en-US" dirty="0"/>
              <a:t>dashboard to track the overall compliance for </a:t>
            </a:r>
            <a:r>
              <a:rPr lang="en-US" dirty="0" smtClean="0"/>
              <a:t>each jurisdiction; </a:t>
            </a:r>
            <a:r>
              <a:rPr lang="en-US" dirty="0"/>
              <a:t>and</a:t>
            </a:r>
          </a:p>
          <a:p>
            <a:pPr>
              <a:spcAft>
                <a:spcPts val="1200"/>
              </a:spcAft>
            </a:pPr>
            <a:r>
              <a:rPr lang="en-US" dirty="0" smtClean="0"/>
              <a:t>actively </a:t>
            </a:r>
            <a:r>
              <a:rPr lang="en-US" dirty="0"/>
              <a:t>monitor compliance of councils, and follow up with District Deputies and Grand Knights to ensure that they are doing the same with their </a:t>
            </a:r>
            <a:r>
              <a:rPr lang="en-US" dirty="0" smtClean="0"/>
              <a:t>members.</a:t>
            </a:r>
            <a:endParaRPr lang="en-US" dirty="0"/>
          </a:p>
          <a:p>
            <a:pPr marL="0" indent="0" algn="ctr">
              <a:spcAft>
                <a:spcPts val="1200"/>
              </a:spcAft>
              <a:buNone/>
            </a:pPr>
            <a:endParaRPr lang="en-US" sz="1000" dirty="0"/>
          </a:p>
        </p:txBody>
      </p:sp>
    </p:spTree>
    <p:extLst>
      <p:ext uri="{BB962C8B-B14F-4D97-AF65-F5344CB8AC3E}">
        <p14:creationId xmlns:p14="http://schemas.microsoft.com/office/powerpoint/2010/main" val="29651604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28600"/>
            <a:ext cx="8001000" cy="762000"/>
          </a:xfrm>
        </p:spPr>
        <p:txBody>
          <a:bodyPr/>
          <a:lstStyle/>
          <a:p>
            <a:r>
              <a:rPr lang="en-US" sz="2800" u="none" dirty="0" smtClean="0"/>
              <a:t>Knights of Columbus Policy</a:t>
            </a:r>
            <a:endParaRPr lang="en-US" sz="2800" u="none" dirty="0"/>
          </a:p>
        </p:txBody>
      </p:sp>
      <p:sp>
        <p:nvSpPr>
          <p:cNvPr id="3" name="Content Placeholder 2"/>
          <p:cNvSpPr>
            <a:spLocks noGrp="1"/>
          </p:cNvSpPr>
          <p:nvPr>
            <p:ph sz="half" idx="1"/>
          </p:nvPr>
        </p:nvSpPr>
        <p:spPr>
          <a:xfrm>
            <a:off x="838200" y="1143000"/>
            <a:ext cx="8229600" cy="4572000"/>
          </a:xfrm>
        </p:spPr>
        <p:txBody>
          <a:bodyPr/>
          <a:lstStyle/>
          <a:p>
            <a:pPr marL="0" indent="0" algn="ctr">
              <a:spcAft>
                <a:spcPts val="1200"/>
              </a:spcAft>
              <a:buNone/>
            </a:pPr>
            <a:endParaRPr lang="en-US" sz="2800" dirty="0" smtClean="0"/>
          </a:p>
          <a:p>
            <a:pPr marL="0" indent="0" algn="ctr">
              <a:spcAft>
                <a:spcPts val="1200"/>
              </a:spcAft>
              <a:buNone/>
            </a:pPr>
            <a:r>
              <a:rPr lang="en-US" sz="2800" dirty="0" smtClean="0"/>
              <a:t>State Deputies, </a:t>
            </a:r>
            <a:r>
              <a:rPr lang="en-US" sz="2800" dirty="0"/>
              <a:t>State </a:t>
            </a:r>
            <a:r>
              <a:rPr lang="en-US" sz="2800" dirty="0" smtClean="0"/>
              <a:t>Advocates, and State Squires Chairman also have access </a:t>
            </a:r>
            <a:r>
              <a:rPr lang="en-US" sz="2800" dirty="0" smtClean="0"/>
              <a:t>to the administration </a:t>
            </a:r>
            <a:r>
              <a:rPr lang="en-US" sz="2800" dirty="0"/>
              <a:t>dashboard </a:t>
            </a:r>
            <a:r>
              <a:rPr lang="en-US" sz="2800" dirty="0" smtClean="0"/>
              <a:t>through </a:t>
            </a:r>
            <a:r>
              <a:rPr lang="en-US" sz="2800" i="1" dirty="0" smtClean="0"/>
              <a:t>Praesidium</a:t>
            </a:r>
            <a:r>
              <a:rPr lang="en-US" sz="2800" dirty="0" smtClean="0"/>
              <a:t> to monitor and enforce </a:t>
            </a:r>
            <a:r>
              <a:rPr lang="en-US" sz="2800" dirty="0"/>
              <a:t>the overall compliance </a:t>
            </a:r>
            <a:r>
              <a:rPr lang="en-US" sz="2800" dirty="0" smtClean="0"/>
              <a:t>of members </a:t>
            </a:r>
            <a:r>
              <a:rPr lang="en-US" sz="2800" dirty="0"/>
              <a:t>within </a:t>
            </a:r>
            <a:r>
              <a:rPr lang="en-US" sz="2800" dirty="0" smtClean="0"/>
              <a:t>each </a:t>
            </a:r>
            <a:r>
              <a:rPr lang="en-US" sz="2800" dirty="0"/>
              <a:t>jurisdiction </a:t>
            </a:r>
            <a:r>
              <a:rPr lang="en-US" sz="2800" dirty="0" smtClean="0"/>
              <a:t>in the United States, Canada, and the Philippines.</a:t>
            </a:r>
            <a:endParaRPr lang="en-US" sz="2800" dirty="0"/>
          </a:p>
        </p:txBody>
      </p:sp>
    </p:spTree>
    <p:extLst>
      <p:ext uri="{BB962C8B-B14F-4D97-AF65-F5344CB8AC3E}">
        <p14:creationId xmlns:p14="http://schemas.microsoft.com/office/powerpoint/2010/main" val="8464040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0931" y="209413"/>
            <a:ext cx="8001000" cy="381001"/>
          </a:xfrm>
        </p:spPr>
        <p:txBody>
          <a:bodyPr/>
          <a:lstStyle/>
          <a:p>
            <a:r>
              <a:rPr lang="en-US" sz="2800" i="0" dirty="0"/>
              <a:t>Knights of Columbus Safe Environment Program </a:t>
            </a:r>
          </a:p>
        </p:txBody>
      </p:sp>
      <p:sp>
        <p:nvSpPr>
          <p:cNvPr id="8" name="Content Placeholder 7"/>
          <p:cNvSpPr>
            <a:spLocks noGrp="1"/>
          </p:cNvSpPr>
          <p:nvPr>
            <p:ph idx="1"/>
          </p:nvPr>
        </p:nvSpPr>
        <p:spPr>
          <a:xfrm>
            <a:off x="828494" y="838200"/>
            <a:ext cx="5687192" cy="4648201"/>
          </a:xfrm>
        </p:spPr>
        <p:txBody>
          <a:bodyPr/>
          <a:lstStyle/>
          <a:p>
            <a:pPr>
              <a:spcAft>
                <a:spcPts val="1200"/>
              </a:spcAft>
            </a:pPr>
            <a:r>
              <a:rPr lang="en-US" dirty="0" smtClean="0"/>
              <a:t>In 2015, Knights of Columbus partnered </a:t>
            </a:r>
            <a:r>
              <a:rPr lang="en-US" dirty="0"/>
              <a:t>with </a:t>
            </a:r>
            <a:r>
              <a:rPr lang="en-US" i="1" dirty="0"/>
              <a:t>Praesidium Inc., </a:t>
            </a:r>
            <a:r>
              <a:rPr lang="en-US" dirty="0"/>
              <a:t>an organization with more than </a:t>
            </a:r>
            <a:r>
              <a:rPr lang="en-US" dirty="0" smtClean="0"/>
              <a:t>25 </a:t>
            </a:r>
            <a:r>
              <a:rPr lang="en-US" dirty="0"/>
              <a:t>years of experience in safeguarding youth. </a:t>
            </a:r>
            <a:endParaRPr lang="en-US" dirty="0" smtClean="0"/>
          </a:p>
          <a:p>
            <a:pPr>
              <a:spcAft>
                <a:spcPts val="1200"/>
              </a:spcAft>
            </a:pPr>
            <a:r>
              <a:rPr lang="en-US" dirty="0" smtClean="0"/>
              <a:t>Through </a:t>
            </a:r>
            <a:r>
              <a:rPr lang="en-US" dirty="0"/>
              <a:t>this partnership, </a:t>
            </a:r>
            <a:r>
              <a:rPr lang="en-US" dirty="0" smtClean="0"/>
              <a:t>members are provided </a:t>
            </a:r>
            <a:r>
              <a:rPr lang="en-US" dirty="0"/>
              <a:t>with the most up-to-date resources available to keep children safe, including online </a:t>
            </a:r>
            <a:r>
              <a:rPr lang="en-US" dirty="0" smtClean="0"/>
              <a:t>training</a:t>
            </a:r>
            <a:r>
              <a:rPr lang="en-US" dirty="0"/>
              <a:t>, </a:t>
            </a:r>
            <a:r>
              <a:rPr lang="en-US" dirty="0" smtClean="0"/>
              <a:t>compliance dashboard, background screenings, </a:t>
            </a:r>
            <a:r>
              <a:rPr lang="en-US" dirty="0"/>
              <a:t>and reporting services. </a:t>
            </a:r>
            <a:endParaRPr lang="en-US" dirty="0" smtClean="0"/>
          </a:p>
        </p:txBody>
      </p:sp>
      <p:pic>
        <p:nvPicPr>
          <p:cNvPr id="6" name="Picture 5"/>
          <p:cNvPicPr>
            <a:picLocks noChangeAspect="1"/>
          </p:cNvPicPr>
          <p:nvPr/>
        </p:nvPicPr>
        <p:blipFill>
          <a:blip r:embed="rId2"/>
          <a:stretch>
            <a:fillRect/>
          </a:stretch>
        </p:blipFill>
        <p:spPr>
          <a:xfrm>
            <a:off x="6380221" y="3249151"/>
            <a:ext cx="2619843" cy="532850"/>
          </a:xfrm>
          <a:prstGeom prst="rect">
            <a:avLst/>
          </a:prstGeom>
        </p:spPr>
      </p:pic>
      <p:grpSp>
        <p:nvGrpSpPr>
          <p:cNvPr id="9" name="Group 14"/>
          <p:cNvGrpSpPr>
            <a:grpSpLocks/>
          </p:cNvGrpSpPr>
          <p:nvPr/>
        </p:nvGrpSpPr>
        <p:grpSpPr bwMode="auto">
          <a:xfrm>
            <a:off x="6934200" y="1524000"/>
            <a:ext cx="1295400" cy="1219200"/>
            <a:chOff x="5486400" y="1295400"/>
            <a:chExt cx="1828800" cy="1828800"/>
          </a:xfrm>
        </p:grpSpPr>
        <p:grpSp>
          <p:nvGrpSpPr>
            <p:cNvPr id="10" name="Group 13"/>
            <p:cNvGrpSpPr>
              <a:grpSpLocks/>
            </p:cNvGrpSpPr>
            <p:nvPr/>
          </p:nvGrpSpPr>
          <p:grpSpPr bwMode="auto">
            <a:xfrm>
              <a:off x="5638800" y="1447800"/>
              <a:ext cx="1524000" cy="1524000"/>
              <a:chOff x="5638800" y="1447800"/>
              <a:chExt cx="1524000" cy="1524000"/>
            </a:xfrm>
          </p:grpSpPr>
          <p:sp>
            <p:nvSpPr>
              <p:cNvPr id="12" name="Right Triangle 11"/>
              <p:cNvSpPr/>
              <p:nvPr/>
            </p:nvSpPr>
            <p:spPr bwMode="auto">
              <a:xfrm rot="16200000">
                <a:off x="5638387" y="1447387"/>
                <a:ext cx="609600" cy="609600"/>
              </a:xfrm>
              <a:prstGeom prst="rtTriangl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a:lstStyle/>
              <a:p>
                <a:pPr eaLnBrk="0" hangingPunct="0">
                  <a:defRPr/>
                </a:pPr>
                <a:endParaRPr lang="en-US" dirty="0">
                  <a:solidFill>
                    <a:schemeClr val="tx1"/>
                  </a:solidFill>
                  <a:latin typeface="Times" pitchFamily="18" charset="0"/>
                </a:endParaRPr>
              </a:p>
            </p:txBody>
          </p:sp>
          <p:sp>
            <p:nvSpPr>
              <p:cNvPr id="13" name="Right Triangle 12"/>
              <p:cNvSpPr/>
              <p:nvPr/>
            </p:nvSpPr>
            <p:spPr bwMode="auto">
              <a:xfrm rot="5400000">
                <a:off x="6553613" y="2362613"/>
                <a:ext cx="609600" cy="609600"/>
              </a:xfrm>
              <a:prstGeom prst="rtTriangl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a:lstStyle/>
              <a:p>
                <a:pPr eaLnBrk="0" hangingPunct="0">
                  <a:defRPr/>
                </a:pPr>
                <a:endParaRPr lang="en-US" dirty="0">
                  <a:solidFill>
                    <a:schemeClr val="tx1"/>
                  </a:solidFill>
                  <a:latin typeface="Times" pitchFamily="18" charset="0"/>
                </a:endParaRPr>
              </a:p>
            </p:txBody>
          </p:sp>
          <p:sp>
            <p:nvSpPr>
              <p:cNvPr id="14" name="Rounded Rectangle 13"/>
              <p:cNvSpPr/>
              <p:nvPr/>
            </p:nvSpPr>
            <p:spPr bwMode="auto">
              <a:xfrm>
                <a:off x="6020007" y="1980994"/>
                <a:ext cx="761586" cy="839232"/>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a:lstStyle/>
              <a:p>
                <a:pPr eaLnBrk="0" hangingPunct="0">
                  <a:defRPr/>
                </a:pPr>
                <a:endParaRPr lang="en-US" dirty="0">
                  <a:solidFill>
                    <a:schemeClr val="tx1"/>
                  </a:solidFill>
                  <a:latin typeface="Times" pitchFamily="18" charset="0"/>
                </a:endParaRPr>
              </a:p>
            </p:txBody>
          </p:sp>
        </p:grpSp>
        <p:pic>
          <p:nvPicPr>
            <p:cNvPr id="11" name="Picture 9" descr="3rdDegree_.jpg"/>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6400" y="12954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8501250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0931" y="209413"/>
            <a:ext cx="8001000" cy="381001"/>
          </a:xfrm>
        </p:spPr>
        <p:txBody>
          <a:bodyPr/>
          <a:lstStyle/>
          <a:p>
            <a:r>
              <a:rPr lang="en-US" sz="2800" i="0" dirty="0"/>
              <a:t>Knights of Columbus Safe Environment Program </a:t>
            </a:r>
          </a:p>
        </p:txBody>
      </p:sp>
      <p:sp>
        <p:nvSpPr>
          <p:cNvPr id="8" name="Content Placeholder 7"/>
          <p:cNvSpPr>
            <a:spLocks noGrp="1"/>
          </p:cNvSpPr>
          <p:nvPr>
            <p:ph idx="1"/>
          </p:nvPr>
        </p:nvSpPr>
        <p:spPr>
          <a:xfrm>
            <a:off x="828494" y="838200"/>
            <a:ext cx="8239306" cy="4648201"/>
          </a:xfrm>
        </p:spPr>
        <p:txBody>
          <a:bodyPr/>
          <a:lstStyle/>
          <a:p>
            <a:pPr algn="ctr">
              <a:spcAft>
                <a:spcPts val="1200"/>
              </a:spcAft>
            </a:pPr>
            <a:endParaRPr lang="en-US" dirty="0" smtClean="0"/>
          </a:p>
          <a:p>
            <a:pPr algn="ctr">
              <a:spcAft>
                <a:spcPts val="1200"/>
              </a:spcAft>
            </a:pPr>
            <a:endParaRPr lang="en-US" dirty="0"/>
          </a:p>
          <a:p>
            <a:pPr marL="0" indent="0" algn="ctr">
              <a:spcAft>
                <a:spcPts val="1200"/>
              </a:spcAft>
              <a:buNone/>
            </a:pPr>
            <a:r>
              <a:rPr lang="en-US" sz="3600" dirty="0" smtClean="0"/>
              <a:t>WRAP UP</a:t>
            </a:r>
          </a:p>
        </p:txBody>
      </p:sp>
    </p:spTree>
    <p:extLst>
      <p:ext uri="{BB962C8B-B14F-4D97-AF65-F5344CB8AC3E}">
        <p14:creationId xmlns:p14="http://schemas.microsoft.com/office/powerpoint/2010/main" val="12849307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28600"/>
            <a:ext cx="8001000" cy="762000"/>
          </a:xfrm>
        </p:spPr>
        <p:txBody>
          <a:bodyPr/>
          <a:lstStyle/>
          <a:p>
            <a:r>
              <a:rPr lang="en-US" sz="2800" u="none" dirty="0" smtClean="0"/>
              <a:t>Compliance With Knights of Columbus Policy</a:t>
            </a:r>
            <a:endParaRPr lang="en-US" sz="2800" u="none" dirty="0"/>
          </a:p>
        </p:txBody>
      </p:sp>
      <p:sp>
        <p:nvSpPr>
          <p:cNvPr id="3" name="Content Placeholder 2"/>
          <p:cNvSpPr>
            <a:spLocks noGrp="1"/>
          </p:cNvSpPr>
          <p:nvPr>
            <p:ph sz="half" idx="1"/>
          </p:nvPr>
        </p:nvSpPr>
        <p:spPr>
          <a:xfrm>
            <a:off x="838200" y="1143000"/>
            <a:ext cx="8229600" cy="4572000"/>
          </a:xfrm>
        </p:spPr>
        <p:txBody>
          <a:bodyPr/>
          <a:lstStyle/>
          <a:p>
            <a:pPr marL="0" indent="0" algn="ctr">
              <a:spcAft>
                <a:spcPts val="1200"/>
              </a:spcAft>
              <a:buNone/>
            </a:pPr>
            <a:r>
              <a:rPr lang="en-US" sz="2800" dirty="0" smtClean="0"/>
              <a:t>Four Principal Policy Books</a:t>
            </a:r>
          </a:p>
          <a:p>
            <a:pPr marL="0" indent="0" algn="ctr">
              <a:spcAft>
                <a:spcPts val="1200"/>
              </a:spcAft>
              <a:buNone/>
            </a:pPr>
            <a:endParaRPr lang="en-US" sz="2800" dirty="0" smtClean="0"/>
          </a:p>
        </p:txBody>
      </p:sp>
      <p:pic>
        <p:nvPicPr>
          <p:cNvPr id="4" name="Picture 3"/>
          <p:cNvPicPr>
            <a:picLocks noChangeAspect="1"/>
          </p:cNvPicPr>
          <p:nvPr/>
        </p:nvPicPr>
        <p:blipFill>
          <a:blip r:embed="rId2"/>
          <a:stretch>
            <a:fillRect/>
          </a:stretch>
        </p:blipFill>
        <p:spPr>
          <a:xfrm>
            <a:off x="1381124" y="2286000"/>
            <a:ext cx="7143751" cy="2667000"/>
          </a:xfrm>
          <a:prstGeom prst="rect">
            <a:avLst/>
          </a:prstGeom>
        </p:spPr>
      </p:pic>
    </p:spTree>
    <p:extLst>
      <p:ext uri="{BB962C8B-B14F-4D97-AF65-F5344CB8AC3E}">
        <p14:creationId xmlns:p14="http://schemas.microsoft.com/office/powerpoint/2010/main" val="34204847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28600"/>
            <a:ext cx="8001000" cy="762000"/>
          </a:xfrm>
        </p:spPr>
        <p:txBody>
          <a:bodyPr/>
          <a:lstStyle/>
          <a:p>
            <a:r>
              <a:rPr lang="en-US" sz="2800" i="1" u="none" dirty="0" smtClean="0"/>
              <a:t>Praesidium Armatus </a:t>
            </a:r>
            <a:r>
              <a:rPr lang="en-US" sz="2800" u="none" dirty="0" smtClean="0"/>
              <a:t>Online Training</a:t>
            </a:r>
            <a:endParaRPr lang="en-US" sz="2800" u="none" dirty="0"/>
          </a:p>
        </p:txBody>
      </p:sp>
      <p:sp>
        <p:nvSpPr>
          <p:cNvPr id="5" name="Content Placeholder 4"/>
          <p:cNvSpPr>
            <a:spLocks noGrp="1"/>
          </p:cNvSpPr>
          <p:nvPr>
            <p:ph sz="half" idx="1"/>
          </p:nvPr>
        </p:nvSpPr>
        <p:spPr>
          <a:xfrm>
            <a:off x="914400" y="914400"/>
            <a:ext cx="8039100" cy="4876800"/>
          </a:xfrm>
        </p:spPr>
        <p:txBody>
          <a:bodyPr/>
          <a:lstStyle/>
          <a:p>
            <a:pPr marL="0" indent="0">
              <a:buNone/>
            </a:pPr>
            <a:r>
              <a:rPr lang="en-US" sz="2400" dirty="0" smtClean="0"/>
              <a:t>The </a:t>
            </a:r>
            <a:r>
              <a:rPr lang="en-US" sz="2400" dirty="0"/>
              <a:t>Knights of Columbus Safe Environment Program consists of three key </a:t>
            </a:r>
            <a:r>
              <a:rPr lang="en-US" sz="2400" dirty="0" smtClean="0"/>
              <a:t>online training components for </a:t>
            </a:r>
            <a:r>
              <a:rPr lang="en-US" sz="2400" dirty="0"/>
              <a:t>members </a:t>
            </a:r>
            <a:r>
              <a:rPr lang="en-US" sz="2400" dirty="0" smtClean="0"/>
              <a:t>serving in </a:t>
            </a:r>
            <a:r>
              <a:rPr lang="en-US" sz="2400" dirty="0"/>
              <a:t>youth leader and officer roles</a:t>
            </a:r>
            <a:r>
              <a:rPr lang="en-US" sz="2400" dirty="0" smtClean="0"/>
              <a:t>:</a:t>
            </a:r>
          </a:p>
          <a:p>
            <a:pPr marL="0" indent="0">
              <a:buNone/>
            </a:pPr>
            <a:r>
              <a:rPr lang="en-US" sz="2400" dirty="0" smtClean="0"/>
              <a:t> </a:t>
            </a:r>
          </a:p>
          <a:p>
            <a:r>
              <a:rPr lang="en-US" sz="2400" dirty="0" smtClean="0"/>
              <a:t>“</a:t>
            </a:r>
            <a:r>
              <a:rPr lang="en-US" sz="2400" dirty="0"/>
              <a:t>Meet Sam,” which addresses the issue </a:t>
            </a:r>
            <a:r>
              <a:rPr lang="en-US" sz="2400" dirty="0" smtClean="0"/>
              <a:t>of sexual </a:t>
            </a:r>
            <a:r>
              <a:rPr lang="en-US" sz="2400" dirty="0"/>
              <a:t>abuse awareness; </a:t>
            </a:r>
            <a:endParaRPr lang="en-US" sz="2400" dirty="0" smtClean="0"/>
          </a:p>
          <a:p>
            <a:r>
              <a:rPr lang="en-US" sz="2400" dirty="0" smtClean="0"/>
              <a:t>“</a:t>
            </a:r>
            <a:r>
              <a:rPr lang="en-US" sz="2400" dirty="0"/>
              <a:t>Duty to Report,” which presents legal </a:t>
            </a:r>
            <a:r>
              <a:rPr lang="en-US" sz="2400" dirty="0" smtClean="0"/>
              <a:t>reporting obligations</a:t>
            </a:r>
            <a:r>
              <a:rPr lang="en-US" sz="2400" dirty="0"/>
              <a:t>; and </a:t>
            </a:r>
            <a:endParaRPr lang="en-US" sz="2400" dirty="0" smtClean="0"/>
          </a:p>
          <a:p>
            <a:r>
              <a:rPr lang="en-US" sz="2400" dirty="0" smtClean="0"/>
              <a:t>“</a:t>
            </a:r>
            <a:r>
              <a:rPr lang="en-US" sz="2400" dirty="0"/>
              <a:t>Know Your Policies,” which covers the Knights </a:t>
            </a:r>
            <a:r>
              <a:rPr lang="en-US" sz="2400" dirty="0" smtClean="0"/>
              <a:t>of Columbus </a:t>
            </a:r>
            <a:r>
              <a:rPr lang="en-US" sz="2400" dirty="0"/>
              <a:t>Safe Environment Program policies and procedures</a:t>
            </a:r>
            <a:r>
              <a:rPr lang="en-US" sz="2400" dirty="0" smtClean="0"/>
              <a:t>.</a:t>
            </a:r>
            <a:endParaRPr lang="en-US" sz="2400" dirty="0"/>
          </a:p>
        </p:txBody>
      </p:sp>
    </p:spTree>
    <p:extLst>
      <p:ext uri="{BB962C8B-B14F-4D97-AF65-F5344CB8AC3E}">
        <p14:creationId xmlns:p14="http://schemas.microsoft.com/office/powerpoint/2010/main" val="25748822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28600"/>
            <a:ext cx="8001000" cy="762000"/>
          </a:xfrm>
        </p:spPr>
        <p:txBody>
          <a:bodyPr/>
          <a:lstStyle/>
          <a:p>
            <a:r>
              <a:rPr lang="en-US" sz="2800" i="1" u="none" dirty="0" smtClean="0"/>
              <a:t>Praesidium Armatus </a:t>
            </a:r>
            <a:r>
              <a:rPr lang="en-US" sz="2800" u="none" dirty="0" smtClean="0"/>
              <a:t>Online Training</a:t>
            </a:r>
            <a:endParaRPr lang="en-US" sz="2800" u="none" dirty="0"/>
          </a:p>
        </p:txBody>
      </p:sp>
      <p:sp>
        <p:nvSpPr>
          <p:cNvPr id="5" name="Content Placeholder 4"/>
          <p:cNvSpPr>
            <a:spLocks noGrp="1"/>
          </p:cNvSpPr>
          <p:nvPr>
            <p:ph sz="half" idx="1"/>
          </p:nvPr>
        </p:nvSpPr>
        <p:spPr>
          <a:xfrm>
            <a:off x="914400" y="914400"/>
            <a:ext cx="8039100" cy="4876800"/>
          </a:xfrm>
        </p:spPr>
        <p:txBody>
          <a:bodyPr/>
          <a:lstStyle/>
          <a:p>
            <a:pPr marL="0" indent="0" algn="ctr">
              <a:buNone/>
            </a:pPr>
            <a:endParaRPr lang="en-US" sz="1100" dirty="0" smtClean="0"/>
          </a:p>
          <a:p>
            <a:pPr marL="0" indent="0" algn="ctr">
              <a:buNone/>
            </a:pPr>
            <a:r>
              <a:rPr lang="en-US" sz="3200" dirty="0" smtClean="0"/>
              <a:t>These </a:t>
            </a:r>
            <a:r>
              <a:rPr lang="en-US" sz="3200" dirty="0"/>
              <a:t>training modules cover best practices for child abuse prevention </a:t>
            </a:r>
            <a:r>
              <a:rPr lang="en-US" sz="3200" dirty="0" smtClean="0"/>
              <a:t>and detection.</a:t>
            </a:r>
            <a:endParaRPr lang="en-US" sz="3200" dirty="0"/>
          </a:p>
          <a:p>
            <a:pPr marL="0" indent="0" algn="ctr">
              <a:buNone/>
            </a:pPr>
            <a:endParaRPr lang="en-US" sz="1400" dirty="0" smtClean="0"/>
          </a:p>
          <a:p>
            <a:pPr marL="0" indent="0" algn="ctr">
              <a:buNone/>
            </a:pPr>
            <a:r>
              <a:rPr lang="en-US" sz="3200" dirty="0" smtClean="0"/>
              <a:t>Paper and Pencil “Self-Study” Guides are available for those who do not have internet access or who prefer hard copy study guides.</a:t>
            </a:r>
            <a:endParaRPr lang="en-US" sz="3200" dirty="0"/>
          </a:p>
        </p:txBody>
      </p:sp>
    </p:spTree>
    <p:extLst>
      <p:ext uri="{BB962C8B-B14F-4D97-AF65-F5344CB8AC3E}">
        <p14:creationId xmlns:p14="http://schemas.microsoft.com/office/powerpoint/2010/main" val="34036642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28600"/>
            <a:ext cx="8001000" cy="762000"/>
          </a:xfrm>
        </p:spPr>
        <p:txBody>
          <a:bodyPr/>
          <a:lstStyle/>
          <a:p>
            <a:r>
              <a:rPr lang="en-US" sz="2800" u="none" dirty="0" smtClean="0"/>
              <a:t>Reporting Requirements</a:t>
            </a:r>
            <a:endParaRPr lang="en-US" sz="2800" u="none" dirty="0"/>
          </a:p>
        </p:txBody>
      </p:sp>
      <p:sp>
        <p:nvSpPr>
          <p:cNvPr id="3" name="Content Placeholder 2"/>
          <p:cNvSpPr>
            <a:spLocks noGrp="1"/>
          </p:cNvSpPr>
          <p:nvPr>
            <p:ph sz="half" idx="1"/>
          </p:nvPr>
        </p:nvSpPr>
        <p:spPr>
          <a:xfrm>
            <a:off x="838200" y="1143000"/>
            <a:ext cx="4648200" cy="4648200"/>
          </a:xfrm>
        </p:spPr>
        <p:txBody>
          <a:bodyPr/>
          <a:lstStyle/>
          <a:p>
            <a:pPr>
              <a:spcAft>
                <a:spcPts val="1200"/>
              </a:spcAft>
            </a:pPr>
            <a:r>
              <a:rPr lang="en-US" sz="1900" b="1" dirty="0" smtClean="0"/>
              <a:t>All members have an obligation to report suspected or actual abuse to local law enforcement if they have a reasonable basis to believe that there may be abuse taking place.</a:t>
            </a:r>
          </a:p>
          <a:p>
            <a:pPr>
              <a:spcAft>
                <a:spcPts val="1200"/>
              </a:spcAft>
            </a:pPr>
            <a:r>
              <a:rPr lang="en-US" sz="1900" b="1" dirty="0" smtClean="0"/>
              <a:t>All members in Board designated roles (State Deputy, State Squires Chairman, State Youth Directors, Grand Knights, Faithful Navigators if their Assembly sponsors a Circle), and Squires Counselors are MANDATORY reporters under the Knights of Columbus Safe Environment Policy. </a:t>
            </a:r>
          </a:p>
        </p:txBody>
      </p:sp>
      <p:grpSp>
        <p:nvGrpSpPr>
          <p:cNvPr id="5" name="Group 14"/>
          <p:cNvGrpSpPr>
            <a:grpSpLocks/>
          </p:cNvGrpSpPr>
          <p:nvPr/>
        </p:nvGrpSpPr>
        <p:grpSpPr bwMode="auto">
          <a:xfrm>
            <a:off x="6096000" y="1676400"/>
            <a:ext cx="2057400" cy="1981200"/>
            <a:chOff x="5486400" y="1295400"/>
            <a:chExt cx="1828800" cy="1828800"/>
          </a:xfrm>
        </p:grpSpPr>
        <p:grpSp>
          <p:nvGrpSpPr>
            <p:cNvPr id="6" name="Group 13"/>
            <p:cNvGrpSpPr>
              <a:grpSpLocks/>
            </p:cNvGrpSpPr>
            <p:nvPr/>
          </p:nvGrpSpPr>
          <p:grpSpPr bwMode="auto">
            <a:xfrm>
              <a:off x="5638800" y="1447800"/>
              <a:ext cx="1524000" cy="1524000"/>
              <a:chOff x="5638800" y="1447800"/>
              <a:chExt cx="1524000" cy="1524000"/>
            </a:xfrm>
          </p:grpSpPr>
          <p:sp>
            <p:nvSpPr>
              <p:cNvPr id="8" name="Right Triangle 7"/>
              <p:cNvSpPr/>
              <p:nvPr/>
            </p:nvSpPr>
            <p:spPr bwMode="auto">
              <a:xfrm rot="16200000">
                <a:off x="5638387" y="1447387"/>
                <a:ext cx="609600" cy="609600"/>
              </a:xfrm>
              <a:prstGeom prst="rtTriangl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a:lstStyle/>
              <a:p>
                <a:pPr eaLnBrk="0" hangingPunct="0">
                  <a:defRPr/>
                </a:pPr>
                <a:endParaRPr lang="en-US" dirty="0">
                  <a:solidFill>
                    <a:schemeClr val="tx1"/>
                  </a:solidFill>
                  <a:latin typeface="Times" pitchFamily="18" charset="0"/>
                </a:endParaRPr>
              </a:p>
            </p:txBody>
          </p:sp>
          <p:sp>
            <p:nvSpPr>
              <p:cNvPr id="9" name="Right Triangle 8"/>
              <p:cNvSpPr/>
              <p:nvPr/>
            </p:nvSpPr>
            <p:spPr bwMode="auto">
              <a:xfrm rot="5400000">
                <a:off x="6553613" y="2362613"/>
                <a:ext cx="609600" cy="609600"/>
              </a:xfrm>
              <a:prstGeom prst="rtTriangl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a:lstStyle/>
              <a:p>
                <a:pPr eaLnBrk="0" hangingPunct="0">
                  <a:defRPr/>
                </a:pPr>
                <a:endParaRPr lang="en-US" dirty="0">
                  <a:solidFill>
                    <a:schemeClr val="tx1"/>
                  </a:solidFill>
                  <a:latin typeface="Times" pitchFamily="18" charset="0"/>
                </a:endParaRPr>
              </a:p>
            </p:txBody>
          </p:sp>
          <p:sp>
            <p:nvSpPr>
              <p:cNvPr id="10" name="Rounded Rectangle 9"/>
              <p:cNvSpPr/>
              <p:nvPr/>
            </p:nvSpPr>
            <p:spPr bwMode="auto">
              <a:xfrm>
                <a:off x="6020007" y="1980994"/>
                <a:ext cx="761586" cy="839232"/>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a:lstStyle/>
              <a:p>
                <a:pPr eaLnBrk="0" hangingPunct="0">
                  <a:defRPr/>
                </a:pPr>
                <a:endParaRPr lang="en-US" dirty="0">
                  <a:solidFill>
                    <a:schemeClr val="tx1"/>
                  </a:solidFill>
                  <a:latin typeface="Times" pitchFamily="18" charset="0"/>
                </a:endParaRPr>
              </a:p>
            </p:txBody>
          </p:sp>
        </p:grpSp>
        <p:pic>
          <p:nvPicPr>
            <p:cNvPr id="7" name="Picture 9" descr="3rdDegree_.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6400" y="12954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361446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28600"/>
            <a:ext cx="8001000" cy="762000"/>
          </a:xfrm>
        </p:spPr>
        <p:txBody>
          <a:bodyPr/>
          <a:lstStyle/>
          <a:p>
            <a:r>
              <a:rPr lang="en-US" sz="2800" u="none" dirty="0" smtClean="0"/>
              <a:t>Reporting Requirements – K of C Hotline</a:t>
            </a:r>
            <a:endParaRPr lang="en-US" sz="2800" u="none" dirty="0"/>
          </a:p>
        </p:txBody>
      </p:sp>
      <p:sp>
        <p:nvSpPr>
          <p:cNvPr id="3" name="Content Placeholder 2"/>
          <p:cNvSpPr>
            <a:spLocks noGrp="1"/>
          </p:cNvSpPr>
          <p:nvPr>
            <p:ph sz="half" idx="1"/>
          </p:nvPr>
        </p:nvSpPr>
        <p:spPr>
          <a:xfrm>
            <a:off x="838200" y="1143000"/>
            <a:ext cx="4648200" cy="4648200"/>
          </a:xfrm>
        </p:spPr>
        <p:txBody>
          <a:bodyPr/>
          <a:lstStyle/>
          <a:p>
            <a:pPr>
              <a:spcAft>
                <a:spcPts val="1200"/>
              </a:spcAft>
            </a:pPr>
            <a:r>
              <a:rPr lang="en-US" sz="1900" b="1" dirty="0"/>
              <a:t>1-844-KOFC-SAFE </a:t>
            </a:r>
            <a:r>
              <a:rPr lang="en-US" sz="1900" b="1" dirty="0" smtClean="0"/>
              <a:t>(</a:t>
            </a:r>
            <a:r>
              <a:rPr lang="en-US" sz="1900" b="1" dirty="0"/>
              <a:t>1-844-563-2723</a:t>
            </a:r>
            <a:r>
              <a:rPr lang="en-US" sz="1900" b="1" dirty="0" smtClean="0"/>
              <a:t>)</a:t>
            </a:r>
          </a:p>
          <a:p>
            <a:pPr>
              <a:spcAft>
                <a:spcPts val="1200"/>
              </a:spcAft>
            </a:pPr>
            <a:r>
              <a:rPr lang="en-US" sz="1900" dirty="0"/>
              <a:t>For suspected or actual risks relating to safe </a:t>
            </a:r>
            <a:r>
              <a:rPr lang="en-US" sz="1900" dirty="0" smtClean="0"/>
              <a:t>environment</a:t>
            </a:r>
          </a:p>
          <a:p>
            <a:pPr>
              <a:spcAft>
                <a:spcPts val="1200"/>
              </a:spcAft>
            </a:pPr>
            <a:r>
              <a:rPr lang="en-US" sz="1900" dirty="0" smtClean="0"/>
              <a:t>The </a:t>
            </a:r>
            <a:r>
              <a:rPr lang="en-US" sz="1900" dirty="0"/>
              <a:t>Knights of Columbus Safe Environment Hotline is maintained exclusively for the Knights of </a:t>
            </a:r>
            <a:r>
              <a:rPr lang="en-US" sz="1900" dirty="0" smtClean="0"/>
              <a:t>Columbus by </a:t>
            </a:r>
            <a:r>
              <a:rPr lang="en-US" sz="1900" i="1" dirty="0" smtClean="0"/>
              <a:t>Praesidium</a:t>
            </a:r>
            <a:r>
              <a:rPr lang="en-US" sz="1900" dirty="0" smtClean="0"/>
              <a:t> </a:t>
            </a:r>
            <a:r>
              <a:rPr lang="en-US" sz="1900" dirty="0"/>
              <a:t>and is staffed by customer service representatives who are independent of </a:t>
            </a:r>
            <a:r>
              <a:rPr lang="en-US" sz="1900" dirty="0" smtClean="0"/>
              <a:t>the </a:t>
            </a:r>
            <a:r>
              <a:rPr lang="en-US" sz="1900" dirty="0"/>
              <a:t>Knights of Columbus. </a:t>
            </a:r>
            <a:endParaRPr lang="en-US" sz="1900" dirty="0" smtClean="0"/>
          </a:p>
          <a:p>
            <a:pPr>
              <a:spcAft>
                <a:spcPts val="1200"/>
              </a:spcAft>
            </a:pPr>
            <a:r>
              <a:rPr lang="en-US" sz="1900" dirty="0" smtClean="0"/>
              <a:t>The </a:t>
            </a:r>
            <a:r>
              <a:rPr lang="en-US" sz="1900" dirty="0"/>
              <a:t>caller’s identity and the information shared </a:t>
            </a:r>
            <a:r>
              <a:rPr lang="en-US" sz="1900" dirty="0" smtClean="0"/>
              <a:t>is confidential</a:t>
            </a:r>
            <a:r>
              <a:rPr lang="en-US" sz="1900" dirty="0"/>
              <a:t>.  </a:t>
            </a:r>
            <a:endParaRPr lang="en-US" sz="1900" dirty="0" smtClean="0"/>
          </a:p>
        </p:txBody>
      </p:sp>
      <p:grpSp>
        <p:nvGrpSpPr>
          <p:cNvPr id="5" name="Group 14"/>
          <p:cNvGrpSpPr>
            <a:grpSpLocks/>
          </p:cNvGrpSpPr>
          <p:nvPr/>
        </p:nvGrpSpPr>
        <p:grpSpPr bwMode="auto">
          <a:xfrm>
            <a:off x="6096000" y="1487752"/>
            <a:ext cx="2057400" cy="1981200"/>
            <a:chOff x="5486400" y="1295400"/>
            <a:chExt cx="1828800" cy="1828800"/>
          </a:xfrm>
        </p:grpSpPr>
        <p:grpSp>
          <p:nvGrpSpPr>
            <p:cNvPr id="6" name="Group 13"/>
            <p:cNvGrpSpPr>
              <a:grpSpLocks/>
            </p:cNvGrpSpPr>
            <p:nvPr/>
          </p:nvGrpSpPr>
          <p:grpSpPr bwMode="auto">
            <a:xfrm>
              <a:off x="5638800" y="1447800"/>
              <a:ext cx="1524000" cy="1524000"/>
              <a:chOff x="5638800" y="1447800"/>
              <a:chExt cx="1524000" cy="1524000"/>
            </a:xfrm>
          </p:grpSpPr>
          <p:sp>
            <p:nvSpPr>
              <p:cNvPr id="8" name="Right Triangle 7"/>
              <p:cNvSpPr/>
              <p:nvPr/>
            </p:nvSpPr>
            <p:spPr bwMode="auto">
              <a:xfrm rot="16200000">
                <a:off x="5638387" y="1447387"/>
                <a:ext cx="609600" cy="609600"/>
              </a:xfrm>
              <a:prstGeom prst="rtTriangl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a:lstStyle/>
              <a:p>
                <a:pPr eaLnBrk="0" hangingPunct="0">
                  <a:defRPr/>
                </a:pPr>
                <a:endParaRPr lang="en-US" dirty="0">
                  <a:solidFill>
                    <a:schemeClr val="tx1"/>
                  </a:solidFill>
                  <a:latin typeface="Times" pitchFamily="18" charset="0"/>
                </a:endParaRPr>
              </a:p>
            </p:txBody>
          </p:sp>
          <p:sp>
            <p:nvSpPr>
              <p:cNvPr id="9" name="Right Triangle 8"/>
              <p:cNvSpPr/>
              <p:nvPr/>
            </p:nvSpPr>
            <p:spPr bwMode="auto">
              <a:xfrm rot="5400000">
                <a:off x="6553613" y="2362613"/>
                <a:ext cx="609600" cy="609600"/>
              </a:xfrm>
              <a:prstGeom prst="rtTriangl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a:lstStyle/>
              <a:p>
                <a:pPr eaLnBrk="0" hangingPunct="0">
                  <a:defRPr/>
                </a:pPr>
                <a:endParaRPr lang="en-US" dirty="0">
                  <a:solidFill>
                    <a:schemeClr val="tx1"/>
                  </a:solidFill>
                  <a:latin typeface="Times" pitchFamily="18" charset="0"/>
                </a:endParaRPr>
              </a:p>
            </p:txBody>
          </p:sp>
          <p:sp>
            <p:nvSpPr>
              <p:cNvPr id="10" name="Rounded Rectangle 9"/>
              <p:cNvSpPr/>
              <p:nvPr/>
            </p:nvSpPr>
            <p:spPr bwMode="auto">
              <a:xfrm>
                <a:off x="6020007" y="1980994"/>
                <a:ext cx="761586" cy="839232"/>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a:lstStyle/>
              <a:p>
                <a:pPr eaLnBrk="0" hangingPunct="0">
                  <a:defRPr/>
                </a:pPr>
                <a:endParaRPr lang="en-US" dirty="0">
                  <a:solidFill>
                    <a:schemeClr val="tx1"/>
                  </a:solidFill>
                  <a:latin typeface="Times" pitchFamily="18" charset="0"/>
                </a:endParaRPr>
              </a:p>
            </p:txBody>
          </p:sp>
        </p:grpSp>
        <p:pic>
          <p:nvPicPr>
            <p:cNvPr id="7" name="Picture 9" descr="3rdDegree_.jp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6400" y="12954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721592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28600"/>
            <a:ext cx="8001000" cy="762000"/>
          </a:xfrm>
        </p:spPr>
        <p:txBody>
          <a:bodyPr/>
          <a:lstStyle/>
          <a:p>
            <a:r>
              <a:rPr lang="en-US" sz="3600" u="none" dirty="0"/>
              <a:t>Majority of councils are parish-based</a:t>
            </a:r>
          </a:p>
        </p:txBody>
      </p:sp>
      <p:sp>
        <p:nvSpPr>
          <p:cNvPr id="3" name="Content Placeholder 2"/>
          <p:cNvSpPr>
            <a:spLocks noGrp="1"/>
          </p:cNvSpPr>
          <p:nvPr>
            <p:ph sz="half" idx="1"/>
          </p:nvPr>
        </p:nvSpPr>
        <p:spPr>
          <a:xfrm>
            <a:off x="838200" y="1066800"/>
            <a:ext cx="8115300" cy="4572000"/>
          </a:xfrm>
        </p:spPr>
        <p:txBody>
          <a:bodyPr/>
          <a:lstStyle/>
          <a:p>
            <a:pPr marL="0" indent="0" algn="ctr">
              <a:spcAft>
                <a:spcPts val="1200"/>
              </a:spcAft>
              <a:buNone/>
            </a:pPr>
            <a:r>
              <a:rPr lang="en-US" sz="2800" dirty="0" smtClean="0"/>
              <a:t>The Knights of Columbus serves in a diocese only at the invitation of the local Bishop.</a:t>
            </a:r>
          </a:p>
          <a:p>
            <a:pPr marL="0" indent="0" algn="ctr">
              <a:spcAft>
                <a:spcPts val="1200"/>
              </a:spcAft>
              <a:buNone/>
            </a:pPr>
            <a:endParaRPr lang="en-US" dirty="0" smtClean="0"/>
          </a:p>
          <a:p>
            <a:pPr marL="0" indent="0" algn="ctr">
              <a:spcAft>
                <a:spcPts val="1200"/>
              </a:spcAft>
              <a:buNone/>
            </a:pPr>
            <a:endParaRPr lang="en-US" dirty="0" smtClean="0"/>
          </a:p>
          <a:p>
            <a:pPr marL="0" indent="0" algn="ctr">
              <a:spcAft>
                <a:spcPts val="1200"/>
              </a:spcAft>
              <a:buNone/>
            </a:pPr>
            <a:endParaRPr lang="en-US" sz="3200" dirty="0" smtClean="0"/>
          </a:p>
          <a:p>
            <a:pPr marL="0" indent="0" algn="ctr">
              <a:spcAft>
                <a:spcPts val="1200"/>
              </a:spcAft>
              <a:buNone/>
            </a:pPr>
            <a:endParaRPr lang="en-US" sz="3200" dirty="0" smtClean="0"/>
          </a:p>
          <a:p>
            <a:pPr marL="0" indent="0" algn="ctr">
              <a:spcAft>
                <a:spcPts val="1200"/>
              </a:spcAft>
              <a:buNone/>
            </a:pPr>
            <a:r>
              <a:rPr lang="en-US" sz="2800" dirty="0" smtClean="0"/>
              <a:t>The Knights of Columbus serves in a parish only at the invitation of the Pastor.</a:t>
            </a:r>
            <a:endParaRPr lang="en-US" sz="2800" dirty="0"/>
          </a:p>
          <a:p>
            <a:pPr marL="0" indent="0">
              <a:spcAft>
                <a:spcPts val="1200"/>
              </a:spcAft>
              <a:buNone/>
            </a:pPr>
            <a:endParaRPr lang="en-US" dirty="0" smtClean="0"/>
          </a:p>
        </p:txBody>
      </p:sp>
      <p:pic>
        <p:nvPicPr>
          <p:cNvPr id="5" name="Picture 4"/>
          <p:cNvPicPr>
            <a:picLocks noChangeAspect="1"/>
          </p:cNvPicPr>
          <p:nvPr/>
        </p:nvPicPr>
        <p:blipFill>
          <a:blip r:embed="rId2"/>
          <a:stretch>
            <a:fillRect/>
          </a:stretch>
        </p:blipFill>
        <p:spPr>
          <a:xfrm>
            <a:off x="952500" y="2097525"/>
            <a:ext cx="3094099" cy="2514098"/>
          </a:xfrm>
          <a:prstGeom prst="rect">
            <a:avLst/>
          </a:prstGeom>
        </p:spPr>
      </p:pic>
      <p:pic>
        <p:nvPicPr>
          <p:cNvPr id="6" name="Picture 5"/>
          <p:cNvPicPr>
            <a:picLocks noChangeAspect="1"/>
          </p:cNvPicPr>
          <p:nvPr/>
        </p:nvPicPr>
        <p:blipFill>
          <a:blip r:embed="rId3"/>
          <a:stretch>
            <a:fillRect/>
          </a:stretch>
        </p:blipFill>
        <p:spPr>
          <a:xfrm>
            <a:off x="6014480" y="2097525"/>
            <a:ext cx="2824720" cy="2565413"/>
          </a:xfrm>
          <a:prstGeom prst="rect">
            <a:avLst/>
          </a:prstGeom>
        </p:spPr>
      </p:pic>
      <p:grpSp>
        <p:nvGrpSpPr>
          <p:cNvPr id="7" name="Group 14"/>
          <p:cNvGrpSpPr>
            <a:grpSpLocks/>
          </p:cNvGrpSpPr>
          <p:nvPr/>
        </p:nvGrpSpPr>
        <p:grpSpPr bwMode="auto">
          <a:xfrm>
            <a:off x="4320279" y="2590800"/>
            <a:ext cx="1311525" cy="1363511"/>
            <a:chOff x="5486400" y="1295400"/>
            <a:chExt cx="1828800" cy="1828800"/>
          </a:xfrm>
        </p:grpSpPr>
        <p:grpSp>
          <p:nvGrpSpPr>
            <p:cNvPr id="8" name="Group 13"/>
            <p:cNvGrpSpPr>
              <a:grpSpLocks/>
            </p:cNvGrpSpPr>
            <p:nvPr/>
          </p:nvGrpSpPr>
          <p:grpSpPr bwMode="auto">
            <a:xfrm>
              <a:off x="5638800" y="1447800"/>
              <a:ext cx="1524000" cy="1524000"/>
              <a:chOff x="5638800" y="1447800"/>
              <a:chExt cx="1524000" cy="1524000"/>
            </a:xfrm>
          </p:grpSpPr>
          <p:sp>
            <p:nvSpPr>
              <p:cNvPr id="10" name="Right Triangle 9"/>
              <p:cNvSpPr/>
              <p:nvPr/>
            </p:nvSpPr>
            <p:spPr bwMode="auto">
              <a:xfrm rot="16200000">
                <a:off x="5638387" y="1447387"/>
                <a:ext cx="609600" cy="609600"/>
              </a:xfrm>
              <a:prstGeom prst="rtTriangl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a:lstStyle/>
              <a:p>
                <a:pPr eaLnBrk="0" hangingPunct="0">
                  <a:defRPr/>
                </a:pPr>
                <a:endParaRPr lang="en-US" dirty="0">
                  <a:solidFill>
                    <a:schemeClr val="tx1"/>
                  </a:solidFill>
                  <a:latin typeface="Times" pitchFamily="18" charset="0"/>
                </a:endParaRPr>
              </a:p>
            </p:txBody>
          </p:sp>
          <p:sp>
            <p:nvSpPr>
              <p:cNvPr id="11" name="Right Triangle 10"/>
              <p:cNvSpPr/>
              <p:nvPr/>
            </p:nvSpPr>
            <p:spPr bwMode="auto">
              <a:xfrm rot="5400000">
                <a:off x="6553613" y="2362613"/>
                <a:ext cx="609600" cy="609600"/>
              </a:xfrm>
              <a:prstGeom prst="rtTriangl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a:lstStyle/>
              <a:p>
                <a:pPr eaLnBrk="0" hangingPunct="0">
                  <a:defRPr/>
                </a:pPr>
                <a:endParaRPr lang="en-US" dirty="0">
                  <a:solidFill>
                    <a:schemeClr val="tx1"/>
                  </a:solidFill>
                  <a:latin typeface="Times" pitchFamily="18" charset="0"/>
                </a:endParaRPr>
              </a:p>
            </p:txBody>
          </p:sp>
          <p:sp>
            <p:nvSpPr>
              <p:cNvPr id="12" name="Rounded Rectangle 11"/>
              <p:cNvSpPr/>
              <p:nvPr/>
            </p:nvSpPr>
            <p:spPr bwMode="auto">
              <a:xfrm>
                <a:off x="6020007" y="1980994"/>
                <a:ext cx="761586" cy="839232"/>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a:lstStyle/>
              <a:p>
                <a:pPr eaLnBrk="0" hangingPunct="0">
                  <a:defRPr/>
                </a:pPr>
                <a:endParaRPr lang="en-US" dirty="0">
                  <a:solidFill>
                    <a:schemeClr val="tx1"/>
                  </a:solidFill>
                  <a:latin typeface="Times" pitchFamily="18" charset="0"/>
                </a:endParaRPr>
              </a:p>
            </p:txBody>
          </p:sp>
        </p:grpSp>
        <p:pic>
          <p:nvPicPr>
            <p:cNvPr id="9" name="Picture 9" descr="3rdDegree_.jpg"/>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6400" y="12954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5054426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28600"/>
            <a:ext cx="8001000" cy="762000"/>
          </a:xfrm>
        </p:spPr>
        <p:txBody>
          <a:bodyPr/>
          <a:lstStyle/>
          <a:p>
            <a:r>
              <a:rPr lang="en-US" sz="2800" u="none" dirty="0" smtClean="0"/>
              <a:t>Reporting Requirements</a:t>
            </a:r>
            <a:endParaRPr lang="en-US" sz="2800" u="none" dirty="0"/>
          </a:p>
        </p:txBody>
      </p:sp>
      <p:sp>
        <p:nvSpPr>
          <p:cNvPr id="3" name="Content Placeholder 2"/>
          <p:cNvSpPr>
            <a:spLocks noGrp="1"/>
          </p:cNvSpPr>
          <p:nvPr>
            <p:ph sz="half" idx="1"/>
          </p:nvPr>
        </p:nvSpPr>
        <p:spPr>
          <a:xfrm>
            <a:off x="1066800" y="1143000"/>
            <a:ext cx="7772400" cy="4572000"/>
          </a:xfrm>
        </p:spPr>
        <p:txBody>
          <a:bodyPr/>
          <a:lstStyle/>
          <a:p>
            <a:pPr marL="0" indent="0" algn="ctr">
              <a:spcAft>
                <a:spcPts val="1200"/>
              </a:spcAft>
              <a:buNone/>
            </a:pPr>
            <a:r>
              <a:rPr lang="en-US" sz="2800" b="1" u="sng" dirty="0" smtClean="0"/>
              <a:t>Suspicion or Knowledge of Abuse</a:t>
            </a:r>
          </a:p>
          <a:p>
            <a:pPr marL="0" indent="0" algn="ctr">
              <a:spcAft>
                <a:spcPts val="1200"/>
              </a:spcAft>
              <a:buNone/>
            </a:pPr>
            <a:r>
              <a:rPr lang="en-US" sz="2800" dirty="0" smtClean="0"/>
              <a:t>It </a:t>
            </a:r>
            <a:r>
              <a:rPr lang="en-US" sz="2800" dirty="0"/>
              <a:t>is the policy of the Knights of Columbus that all members who suspect or have knowledge of abuse by a member of the Knights of Columbus should immediately notify law enforcement and call the Knights of Columbus Safe Environment Hotline directly </a:t>
            </a:r>
            <a:r>
              <a:rPr lang="en-US" sz="2800" dirty="0" smtClean="0"/>
              <a:t>at: </a:t>
            </a:r>
          </a:p>
          <a:p>
            <a:pPr marL="0" indent="0" algn="ctr">
              <a:spcAft>
                <a:spcPts val="1200"/>
              </a:spcAft>
              <a:buNone/>
            </a:pPr>
            <a:r>
              <a:rPr lang="en-US" sz="2800" b="1" dirty="0" smtClean="0"/>
              <a:t>1-844-KOFC-SAFE </a:t>
            </a:r>
            <a:r>
              <a:rPr lang="en-US" sz="2800" b="1" dirty="0"/>
              <a:t>(1-844-563-2723</a:t>
            </a:r>
            <a:r>
              <a:rPr lang="en-US" sz="2800" b="1" dirty="0" smtClean="0"/>
              <a:t>)</a:t>
            </a:r>
          </a:p>
        </p:txBody>
      </p:sp>
    </p:spTree>
    <p:extLst>
      <p:ext uri="{BB962C8B-B14F-4D97-AF65-F5344CB8AC3E}">
        <p14:creationId xmlns:p14="http://schemas.microsoft.com/office/powerpoint/2010/main" val="22259940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28600"/>
            <a:ext cx="8001000" cy="762000"/>
          </a:xfrm>
        </p:spPr>
        <p:txBody>
          <a:bodyPr/>
          <a:lstStyle/>
          <a:p>
            <a:r>
              <a:rPr lang="en-US" sz="2800" u="none" dirty="0" smtClean="0"/>
              <a:t>Reporting Requirements</a:t>
            </a:r>
            <a:endParaRPr lang="en-US" sz="2800" u="none" dirty="0"/>
          </a:p>
        </p:txBody>
      </p:sp>
      <p:sp>
        <p:nvSpPr>
          <p:cNvPr id="3" name="Content Placeholder 2"/>
          <p:cNvSpPr>
            <a:spLocks noGrp="1"/>
          </p:cNvSpPr>
          <p:nvPr>
            <p:ph sz="half" idx="1"/>
          </p:nvPr>
        </p:nvSpPr>
        <p:spPr>
          <a:xfrm>
            <a:off x="838200" y="1143000"/>
            <a:ext cx="8229600" cy="4572000"/>
          </a:xfrm>
        </p:spPr>
        <p:txBody>
          <a:bodyPr/>
          <a:lstStyle/>
          <a:p>
            <a:pPr marL="0" indent="0" algn="ctr">
              <a:spcAft>
                <a:spcPts val="1200"/>
              </a:spcAft>
              <a:buNone/>
            </a:pPr>
            <a:r>
              <a:rPr lang="en-US" sz="2800" b="1" u="sng" dirty="0" smtClean="0"/>
              <a:t>Knowledge of Arrest, Conviction, or Sex Offender Registry</a:t>
            </a:r>
            <a:endParaRPr lang="en-US" sz="2800" b="1" u="sng" dirty="0"/>
          </a:p>
          <a:p>
            <a:pPr marL="0" indent="0" algn="ctr">
              <a:spcAft>
                <a:spcPts val="1200"/>
              </a:spcAft>
              <a:buNone/>
            </a:pPr>
            <a:r>
              <a:rPr lang="en-US" sz="2800" dirty="0" smtClean="0"/>
              <a:t>Any </a:t>
            </a:r>
            <a:r>
              <a:rPr lang="en-US" sz="2800" dirty="0"/>
              <a:t>member of the Knights of Columbus having knowledge of a member who has been arrested or convicted of a sex related offense, or who is listed on a state sex offender registry, should immediately call the Knights of Columbus Safe Environment Hotline </a:t>
            </a:r>
            <a:r>
              <a:rPr lang="en-US" sz="2800" dirty="0" smtClean="0"/>
              <a:t>at:</a:t>
            </a:r>
          </a:p>
          <a:p>
            <a:pPr marL="0" indent="0" algn="ctr">
              <a:spcAft>
                <a:spcPts val="1200"/>
              </a:spcAft>
              <a:buNone/>
            </a:pPr>
            <a:r>
              <a:rPr lang="en-US" sz="2800" b="1" dirty="0" smtClean="0"/>
              <a:t>1-844-KOFC-SAFE </a:t>
            </a:r>
            <a:r>
              <a:rPr lang="en-US" sz="2800" b="1" dirty="0"/>
              <a:t>(1-844-563-2723</a:t>
            </a:r>
            <a:r>
              <a:rPr lang="en-US" sz="2800" b="1" dirty="0" smtClean="0"/>
              <a:t>) </a:t>
            </a:r>
          </a:p>
        </p:txBody>
      </p:sp>
    </p:spTree>
    <p:extLst>
      <p:ext uri="{BB962C8B-B14F-4D97-AF65-F5344CB8AC3E}">
        <p14:creationId xmlns:p14="http://schemas.microsoft.com/office/powerpoint/2010/main" val="26423611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20579"/>
            <a:ext cx="8001000" cy="762000"/>
          </a:xfrm>
        </p:spPr>
        <p:txBody>
          <a:bodyPr/>
          <a:lstStyle/>
          <a:p>
            <a:r>
              <a:rPr lang="en-US" sz="2800" u="none" dirty="0" smtClean="0"/>
              <a:t>Membership Policy</a:t>
            </a:r>
            <a:endParaRPr lang="en-US" sz="2800" u="none" dirty="0"/>
          </a:p>
        </p:txBody>
      </p:sp>
      <p:sp>
        <p:nvSpPr>
          <p:cNvPr id="3" name="Content Placeholder 2"/>
          <p:cNvSpPr>
            <a:spLocks noGrp="1"/>
          </p:cNvSpPr>
          <p:nvPr>
            <p:ph sz="half" idx="1"/>
          </p:nvPr>
        </p:nvSpPr>
        <p:spPr>
          <a:xfrm>
            <a:off x="838200" y="838200"/>
            <a:ext cx="8229600" cy="4876800"/>
          </a:xfrm>
        </p:spPr>
        <p:txBody>
          <a:bodyPr/>
          <a:lstStyle/>
          <a:p>
            <a:pPr marL="0" indent="0" algn="ctr">
              <a:spcAft>
                <a:spcPts val="1200"/>
              </a:spcAft>
              <a:buNone/>
            </a:pPr>
            <a:r>
              <a:rPr lang="en-US" sz="2500" b="1" u="sng" dirty="0" smtClean="0"/>
              <a:t>Suspension For Conviction or Sex Offender Registry</a:t>
            </a:r>
          </a:p>
          <a:p>
            <a:pPr marL="0" indent="0" algn="ctr">
              <a:spcAft>
                <a:spcPts val="1200"/>
              </a:spcAft>
              <a:buNone/>
            </a:pPr>
            <a:r>
              <a:rPr lang="en-US" sz="2500" dirty="0"/>
              <a:t>A member who has been convicted of a sex related offense (misdemeanor or felony or the equivalent thereof) or who is listed or required to be listed on a sex offender registry, shall be automatically suspended for an indefinite period of time by the Knights of Columbus Board of Directors regardless of when the conviction or sex offender registration occurred. </a:t>
            </a:r>
            <a:endParaRPr lang="en-US" sz="2500" dirty="0" smtClean="0"/>
          </a:p>
          <a:p>
            <a:pPr marL="0" indent="0" algn="ctr">
              <a:spcAft>
                <a:spcPts val="1200"/>
              </a:spcAft>
              <a:buNone/>
            </a:pPr>
            <a:r>
              <a:rPr lang="en-US" sz="2500" dirty="0" smtClean="0"/>
              <a:t>The </a:t>
            </a:r>
            <a:r>
              <a:rPr lang="en-US" sz="2500" dirty="0"/>
              <a:t>suspended member shall retain the right to petition the </a:t>
            </a:r>
            <a:r>
              <a:rPr lang="en-US" sz="2500" dirty="0" smtClean="0"/>
              <a:t>Board.</a:t>
            </a:r>
          </a:p>
          <a:p>
            <a:pPr marL="0" indent="0" algn="ctr">
              <a:spcAft>
                <a:spcPts val="1200"/>
              </a:spcAft>
              <a:buNone/>
            </a:pPr>
            <a:endParaRPr lang="en-US" sz="2500" dirty="0"/>
          </a:p>
        </p:txBody>
      </p:sp>
    </p:spTree>
    <p:extLst>
      <p:ext uri="{BB962C8B-B14F-4D97-AF65-F5344CB8AC3E}">
        <p14:creationId xmlns:p14="http://schemas.microsoft.com/office/powerpoint/2010/main" val="2175659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28600"/>
            <a:ext cx="8001000" cy="762000"/>
          </a:xfrm>
        </p:spPr>
        <p:txBody>
          <a:bodyPr/>
          <a:lstStyle/>
          <a:p>
            <a:r>
              <a:rPr lang="en-US" sz="2800" u="none" dirty="0" smtClean="0"/>
              <a:t>Membership Policy</a:t>
            </a:r>
            <a:endParaRPr lang="en-US" sz="2800" u="none" dirty="0"/>
          </a:p>
        </p:txBody>
      </p:sp>
      <p:sp>
        <p:nvSpPr>
          <p:cNvPr id="3" name="Content Placeholder 2"/>
          <p:cNvSpPr>
            <a:spLocks noGrp="1"/>
          </p:cNvSpPr>
          <p:nvPr>
            <p:ph sz="half" idx="1"/>
          </p:nvPr>
        </p:nvSpPr>
        <p:spPr>
          <a:xfrm>
            <a:off x="838200" y="838200"/>
            <a:ext cx="8229600" cy="4876800"/>
          </a:xfrm>
        </p:spPr>
        <p:txBody>
          <a:bodyPr/>
          <a:lstStyle/>
          <a:p>
            <a:pPr marL="0" indent="0" algn="ctr">
              <a:buNone/>
            </a:pPr>
            <a:r>
              <a:rPr lang="en-US" sz="2500" b="1" u="sng" dirty="0" smtClean="0"/>
              <a:t>Suspension When Subject to Credible Allegations</a:t>
            </a:r>
          </a:p>
          <a:p>
            <a:pPr marL="0" indent="0" algn="ctr">
              <a:buNone/>
            </a:pPr>
            <a:r>
              <a:rPr lang="en-US" sz="2500" dirty="0" smtClean="0"/>
              <a:t>A member who is subject to allegations of sexual misconduct, which have the appearance of credibility, or is arrested on a charge of a sex related offense (misdemeanor or felony or the equivalent thereof) shall be suspended by the Knights of Columbus Board of Directors for an indefinite period. </a:t>
            </a:r>
          </a:p>
          <a:p>
            <a:pPr marL="0" indent="0" algn="ctr">
              <a:buNone/>
            </a:pPr>
            <a:r>
              <a:rPr lang="en-US" sz="2500" dirty="0" smtClean="0"/>
              <a:t>This regulation shall apply regardless of when the misconduct allegedly occurred. </a:t>
            </a:r>
          </a:p>
          <a:p>
            <a:pPr marL="0" indent="0" algn="ctr">
              <a:buNone/>
            </a:pPr>
            <a:r>
              <a:rPr lang="en-US" sz="2500" dirty="0" smtClean="0"/>
              <a:t>The </a:t>
            </a:r>
            <a:r>
              <a:rPr lang="en-US" sz="2500" dirty="0"/>
              <a:t>suspended member shall retain the right to petition the Board.</a:t>
            </a:r>
          </a:p>
        </p:txBody>
      </p:sp>
    </p:spTree>
    <p:extLst>
      <p:ext uri="{BB962C8B-B14F-4D97-AF65-F5344CB8AC3E}">
        <p14:creationId xmlns:p14="http://schemas.microsoft.com/office/powerpoint/2010/main" val="30515354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20579"/>
            <a:ext cx="8001000" cy="762000"/>
          </a:xfrm>
        </p:spPr>
        <p:txBody>
          <a:bodyPr/>
          <a:lstStyle/>
          <a:p>
            <a:r>
              <a:rPr lang="en-US" sz="2800" u="none" dirty="0" smtClean="0"/>
              <a:t>Membership Policy</a:t>
            </a:r>
            <a:endParaRPr lang="en-US" sz="2800" u="none" dirty="0"/>
          </a:p>
        </p:txBody>
      </p:sp>
      <p:sp>
        <p:nvSpPr>
          <p:cNvPr id="3" name="Content Placeholder 2"/>
          <p:cNvSpPr>
            <a:spLocks noGrp="1"/>
          </p:cNvSpPr>
          <p:nvPr>
            <p:ph sz="half" idx="1"/>
          </p:nvPr>
        </p:nvSpPr>
        <p:spPr>
          <a:xfrm>
            <a:off x="838200" y="838200"/>
            <a:ext cx="8229600" cy="4876800"/>
          </a:xfrm>
        </p:spPr>
        <p:txBody>
          <a:bodyPr/>
          <a:lstStyle/>
          <a:p>
            <a:pPr marL="0" indent="0" algn="ctr">
              <a:spcAft>
                <a:spcPts val="1200"/>
              </a:spcAft>
              <a:buNone/>
            </a:pPr>
            <a:r>
              <a:rPr lang="en-US" sz="2500" b="1" u="sng" dirty="0" smtClean="0"/>
              <a:t>Diocesan/Parish Actions</a:t>
            </a:r>
          </a:p>
          <a:p>
            <a:pPr marL="0" indent="0" algn="ctr">
              <a:spcAft>
                <a:spcPts val="1200"/>
              </a:spcAft>
              <a:buNone/>
            </a:pPr>
            <a:r>
              <a:rPr lang="en-US" sz="2500" dirty="0" smtClean="0"/>
              <a:t>Knights of Columbus follows the lead of actions taken and decisions made by local dioceses and parishes concerning membership in the Knights of Columbus. </a:t>
            </a:r>
            <a:endParaRPr lang="en-US" sz="2500" dirty="0"/>
          </a:p>
        </p:txBody>
      </p:sp>
    </p:spTree>
    <p:extLst>
      <p:ext uri="{BB962C8B-B14F-4D97-AF65-F5344CB8AC3E}">
        <p14:creationId xmlns:p14="http://schemas.microsoft.com/office/powerpoint/2010/main" val="26553454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28600"/>
            <a:ext cx="8001000" cy="762000"/>
          </a:xfrm>
        </p:spPr>
        <p:txBody>
          <a:bodyPr/>
          <a:lstStyle/>
          <a:p>
            <a:r>
              <a:rPr lang="en-US" sz="2800" u="none" dirty="0" smtClean="0"/>
              <a:t>Knights of Columbus Safe Environment Program</a:t>
            </a:r>
            <a:endParaRPr lang="en-US" sz="2800" u="none" dirty="0"/>
          </a:p>
        </p:txBody>
      </p:sp>
      <p:sp>
        <p:nvSpPr>
          <p:cNvPr id="3" name="Content Placeholder 2"/>
          <p:cNvSpPr>
            <a:spLocks noGrp="1"/>
          </p:cNvSpPr>
          <p:nvPr>
            <p:ph sz="half" idx="1"/>
          </p:nvPr>
        </p:nvSpPr>
        <p:spPr>
          <a:xfrm>
            <a:off x="1066800" y="1143000"/>
            <a:ext cx="7772400" cy="4572000"/>
          </a:xfrm>
        </p:spPr>
        <p:txBody>
          <a:bodyPr/>
          <a:lstStyle/>
          <a:p>
            <a:pPr marL="0" indent="0" algn="ctr">
              <a:spcAft>
                <a:spcPts val="1200"/>
              </a:spcAft>
              <a:buNone/>
            </a:pPr>
            <a:r>
              <a:rPr lang="en-US" sz="2800" b="1" u="sng" dirty="0" smtClean="0"/>
              <a:t>KofC Safe Environment Program Line</a:t>
            </a:r>
          </a:p>
          <a:p>
            <a:pPr marL="0" indent="0" algn="ctr">
              <a:spcAft>
                <a:spcPts val="1200"/>
              </a:spcAft>
              <a:buNone/>
            </a:pPr>
            <a:endParaRPr lang="en-US" sz="1200" b="1" u="sng" dirty="0" smtClean="0"/>
          </a:p>
          <a:p>
            <a:pPr marL="0" indent="0" algn="ctr">
              <a:spcAft>
                <a:spcPts val="1200"/>
              </a:spcAft>
              <a:buNone/>
            </a:pPr>
            <a:r>
              <a:rPr lang="en-US" sz="2800" dirty="0" smtClean="0"/>
              <a:t>For answers to general questions and concerns, please call the Knights </a:t>
            </a:r>
            <a:r>
              <a:rPr lang="en-US" sz="2800" dirty="0"/>
              <a:t>of Columbus Safe Environment Program Line </a:t>
            </a:r>
            <a:r>
              <a:rPr lang="en-US" sz="2800" dirty="0" smtClean="0"/>
              <a:t>at:</a:t>
            </a:r>
          </a:p>
          <a:p>
            <a:pPr marL="0" indent="0" algn="ctr">
              <a:spcAft>
                <a:spcPts val="1200"/>
              </a:spcAft>
              <a:buNone/>
            </a:pPr>
            <a:r>
              <a:rPr lang="en-US" sz="2800" dirty="0" smtClean="0"/>
              <a:t> </a:t>
            </a:r>
            <a:r>
              <a:rPr lang="en-US" sz="2800" b="1" dirty="0"/>
              <a:t>(203) </a:t>
            </a:r>
            <a:r>
              <a:rPr lang="en-US" sz="2800" b="1" dirty="0" smtClean="0"/>
              <a:t>800-4940</a:t>
            </a:r>
          </a:p>
        </p:txBody>
      </p:sp>
    </p:spTree>
    <p:extLst>
      <p:ext uri="{BB962C8B-B14F-4D97-AF65-F5344CB8AC3E}">
        <p14:creationId xmlns:p14="http://schemas.microsoft.com/office/powerpoint/2010/main" val="7502213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ChangeArrowheads="1"/>
          </p:cNvSpPr>
          <p:nvPr/>
        </p:nvSpPr>
        <p:spPr bwMode="auto">
          <a:xfrm>
            <a:off x="0" y="0"/>
            <a:ext cx="9144000" cy="6858000"/>
          </a:xfrm>
          <a:prstGeom prst="rect">
            <a:avLst/>
          </a:prstGeom>
          <a:solidFill>
            <a:srgbClr val="00112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dirty="0"/>
          </a:p>
        </p:txBody>
      </p:sp>
      <p:sp>
        <p:nvSpPr>
          <p:cNvPr id="13315" name="Text Box 3"/>
          <p:cNvSpPr txBox="1">
            <a:spLocks noChangeArrowheads="1"/>
          </p:cNvSpPr>
          <p:nvPr/>
        </p:nvSpPr>
        <p:spPr bwMode="auto">
          <a:xfrm>
            <a:off x="1371600" y="609600"/>
            <a:ext cx="7391400"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50000"/>
              </a:spcBef>
            </a:pPr>
            <a:endParaRPr lang="en-US" altLang="en-US" sz="4400" b="1" dirty="0">
              <a:solidFill>
                <a:schemeClr val="bg1"/>
              </a:solidFill>
              <a:latin typeface="Arial Black" panose="020B0A04020102020204" pitchFamily="34" charset="0"/>
            </a:endParaRPr>
          </a:p>
          <a:p>
            <a:pPr>
              <a:spcBef>
                <a:spcPct val="50000"/>
              </a:spcBef>
            </a:pPr>
            <a:endParaRPr lang="en-US" altLang="en-US" b="1" dirty="0">
              <a:solidFill>
                <a:schemeClr val="bg1"/>
              </a:solidFill>
              <a:latin typeface="Arial Black" panose="020B0A04020102020204" pitchFamily="34" charset="0"/>
            </a:endParaRPr>
          </a:p>
        </p:txBody>
      </p:sp>
      <p:grpSp>
        <p:nvGrpSpPr>
          <p:cNvPr id="13317" name="Group 14"/>
          <p:cNvGrpSpPr>
            <a:grpSpLocks/>
          </p:cNvGrpSpPr>
          <p:nvPr/>
        </p:nvGrpSpPr>
        <p:grpSpPr bwMode="auto">
          <a:xfrm>
            <a:off x="5943600" y="1981200"/>
            <a:ext cx="1757363" cy="1757363"/>
            <a:chOff x="5486400" y="1295400"/>
            <a:chExt cx="1828800" cy="1828800"/>
          </a:xfrm>
        </p:grpSpPr>
        <p:grpSp>
          <p:nvGrpSpPr>
            <p:cNvPr id="13318" name="Group 13"/>
            <p:cNvGrpSpPr>
              <a:grpSpLocks/>
            </p:cNvGrpSpPr>
            <p:nvPr/>
          </p:nvGrpSpPr>
          <p:grpSpPr bwMode="auto">
            <a:xfrm>
              <a:off x="5638800" y="1447800"/>
              <a:ext cx="1524000" cy="1524000"/>
              <a:chOff x="5638800" y="1447800"/>
              <a:chExt cx="1524000" cy="1524000"/>
            </a:xfrm>
          </p:grpSpPr>
          <p:sp>
            <p:nvSpPr>
              <p:cNvPr id="11" name="Right Triangle 10"/>
              <p:cNvSpPr/>
              <p:nvPr/>
            </p:nvSpPr>
            <p:spPr bwMode="auto">
              <a:xfrm rot="16200000">
                <a:off x="5638387" y="1447387"/>
                <a:ext cx="609600" cy="609600"/>
              </a:xfrm>
              <a:prstGeom prst="rtTriangl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a:lstStyle/>
              <a:p>
                <a:pPr eaLnBrk="0" hangingPunct="0">
                  <a:defRPr/>
                </a:pPr>
                <a:endParaRPr lang="en-US" dirty="0">
                  <a:solidFill>
                    <a:schemeClr val="tx1"/>
                  </a:solidFill>
                  <a:latin typeface="Times" pitchFamily="18" charset="0"/>
                </a:endParaRPr>
              </a:p>
            </p:txBody>
          </p:sp>
          <p:sp>
            <p:nvSpPr>
              <p:cNvPr id="12" name="Right Triangle 11"/>
              <p:cNvSpPr/>
              <p:nvPr/>
            </p:nvSpPr>
            <p:spPr bwMode="auto">
              <a:xfrm rot="5400000">
                <a:off x="6553613" y="2362613"/>
                <a:ext cx="609600" cy="609600"/>
              </a:xfrm>
              <a:prstGeom prst="rtTriangl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a:lstStyle/>
              <a:p>
                <a:pPr eaLnBrk="0" hangingPunct="0">
                  <a:defRPr/>
                </a:pPr>
                <a:endParaRPr lang="en-US" dirty="0">
                  <a:solidFill>
                    <a:schemeClr val="tx1"/>
                  </a:solidFill>
                  <a:latin typeface="Times" pitchFamily="18" charset="0"/>
                </a:endParaRPr>
              </a:p>
            </p:txBody>
          </p:sp>
          <p:sp>
            <p:nvSpPr>
              <p:cNvPr id="13" name="Rounded Rectangle 12"/>
              <p:cNvSpPr/>
              <p:nvPr/>
            </p:nvSpPr>
            <p:spPr bwMode="auto">
              <a:xfrm>
                <a:off x="6020007" y="1980994"/>
                <a:ext cx="761586" cy="839232"/>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a:lstStyle/>
              <a:p>
                <a:pPr eaLnBrk="0" hangingPunct="0">
                  <a:defRPr/>
                </a:pPr>
                <a:endParaRPr lang="en-US" dirty="0">
                  <a:solidFill>
                    <a:schemeClr val="tx1"/>
                  </a:solidFill>
                  <a:latin typeface="Times" pitchFamily="18" charset="0"/>
                </a:endParaRPr>
              </a:p>
            </p:txBody>
          </p:sp>
        </p:grpSp>
        <p:pic>
          <p:nvPicPr>
            <p:cNvPr id="13319" name="Picture 9" descr="3rdDegree_.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6400" y="12954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extBox 1"/>
          <p:cNvSpPr txBox="1"/>
          <p:nvPr/>
        </p:nvSpPr>
        <p:spPr>
          <a:xfrm>
            <a:off x="1219200" y="2475160"/>
            <a:ext cx="3505200" cy="2123658"/>
          </a:xfrm>
          <a:prstGeom prst="rect">
            <a:avLst/>
          </a:prstGeom>
          <a:noFill/>
        </p:spPr>
        <p:txBody>
          <a:bodyPr wrap="square" rtlCol="0">
            <a:spAutoFit/>
          </a:bodyPr>
          <a:lstStyle/>
          <a:p>
            <a:r>
              <a:rPr lang="en-US" sz="4400" b="1" dirty="0" smtClean="0">
                <a:solidFill>
                  <a:schemeClr val="bg1"/>
                </a:solidFill>
                <a:latin typeface="+mj-lt"/>
              </a:rPr>
              <a:t>Questions and Discussion</a:t>
            </a:r>
            <a:endParaRPr lang="en-US" sz="4400" b="1" dirty="0">
              <a:solidFill>
                <a:schemeClr val="bg1"/>
              </a:solidFill>
              <a:latin typeface="+mj-lt"/>
            </a:endParaRPr>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
            <a:ext cx="8305800" cy="1143000"/>
          </a:xfrm>
        </p:spPr>
        <p:txBody>
          <a:bodyPr/>
          <a:lstStyle/>
          <a:p>
            <a:r>
              <a:rPr lang="en-US" sz="2800" u="none" dirty="0" smtClean="0"/>
              <a:t>Building the Domestic Church/Strengthening Our Parish  -  Youth Programs</a:t>
            </a:r>
            <a:endParaRPr lang="en-US" sz="2800" u="none" dirty="0"/>
          </a:p>
        </p:txBody>
      </p:sp>
      <p:sp>
        <p:nvSpPr>
          <p:cNvPr id="3" name="Content Placeholder 2"/>
          <p:cNvSpPr>
            <a:spLocks noGrp="1"/>
          </p:cNvSpPr>
          <p:nvPr>
            <p:ph sz="half" idx="1"/>
          </p:nvPr>
        </p:nvSpPr>
        <p:spPr>
          <a:xfrm>
            <a:off x="685800" y="1219200"/>
            <a:ext cx="8382000" cy="4495800"/>
          </a:xfrm>
        </p:spPr>
        <p:txBody>
          <a:bodyPr/>
          <a:lstStyle/>
          <a:p>
            <a:r>
              <a:rPr lang="en-US" sz="2400" dirty="0" smtClean="0"/>
              <a:t>Councils should move toward greater integration into </a:t>
            </a:r>
            <a:r>
              <a:rPr lang="en-US" sz="2400" dirty="0"/>
              <a:t>the life of </a:t>
            </a:r>
            <a:r>
              <a:rPr lang="en-US" sz="2400" dirty="0" smtClean="0"/>
              <a:t>parishes</a:t>
            </a:r>
            <a:endParaRPr lang="en-US" sz="2400" dirty="0"/>
          </a:p>
          <a:p>
            <a:r>
              <a:rPr lang="en-US" sz="2400" dirty="0" smtClean="0"/>
              <a:t>Councils should phase </a:t>
            </a:r>
            <a:r>
              <a:rPr lang="en-US" sz="2400" dirty="0"/>
              <a:t>out </a:t>
            </a:r>
            <a:r>
              <a:rPr lang="en-US" sz="2400" dirty="0" smtClean="0"/>
              <a:t>duplicative programs </a:t>
            </a:r>
            <a:r>
              <a:rPr lang="en-US" sz="2400" dirty="0"/>
              <a:t>that may compete with parish </a:t>
            </a:r>
            <a:r>
              <a:rPr lang="en-US" sz="2400" dirty="0" smtClean="0"/>
              <a:t>activities</a:t>
            </a:r>
            <a:endParaRPr lang="en-US" sz="2400" dirty="0" smtClean="0"/>
          </a:p>
          <a:p>
            <a:r>
              <a:rPr lang="en-US" sz="2400" dirty="0" smtClean="0"/>
              <a:t>Instead</a:t>
            </a:r>
            <a:r>
              <a:rPr lang="en-US" sz="2400" dirty="0"/>
              <a:t>, </a:t>
            </a:r>
            <a:r>
              <a:rPr lang="en-US" sz="2400" dirty="0" smtClean="0"/>
              <a:t>use resources </a:t>
            </a:r>
            <a:r>
              <a:rPr lang="en-US" sz="2400" dirty="0"/>
              <a:t>of time, talent and money to strengthen </a:t>
            </a:r>
            <a:r>
              <a:rPr lang="en-US" sz="2400" dirty="0" smtClean="0"/>
              <a:t>parish-sponsored </a:t>
            </a:r>
            <a:r>
              <a:rPr lang="en-US" sz="2400" dirty="0"/>
              <a:t>programs</a:t>
            </a:r>
          </a:p>
          <a:p>
            <a:r>
              <a:rPr lang="en-US" sz="2400" dirty="0" smtClean="0"/>
              <a:t>Knights of Columbus </a:t>
            </a:r>
            <a:r>
              <a:rPr lang="en-US" sz="2400" u="sng" dirty="0" smtClean="0"/>
              <a:t>is</a:t>
            </a:r>
            <a:r>
              <a:rPr lang="en-US" sz="2400" dirty="0" smtClean="0"/>
              <a:t> currently </a:t>
            </a:r>
            <a:r>
              <a:rPr lang="en-US" sz="2400" dirty="0"/>
              <a:t>supporting existing circles, </a:t>
            </a:r>
            <a:r>
              <a:rPr lang="en-US" sz="2400" dirty="0" smtClean="0"/>
              <a:t>but councils/assemblies </a:t>
            </a:r>
            <a:r>
              <a:rPr lang="en-US" sz="2400" dirty="0"/>
              <a:t>in the U.S. and Canada are asked to not start any new </a:t>
            </a:r>
            <a:r>
              <a:rPr lang="en-US" sz="2400" dirty="0" smtClean="0"/>
              <a:t>circles</a:t>
            </a:r>
          </a:p>
          <a:p>
            <a:r>
              <a:rPr lang="en-US" sz="2400" dirty="0" smtClean="0"/>
              <a:t>Instead, members are asked to work closely with parish-based youth ministries in coordination with local pastors  </a:t>
            </a:r>
          </a:p>
        </p:txBody>
      </p:sp>
    </p:spTree>
    <p:extLst>
      <p:ext uri="{BB962C8B-B14F-4D97-AF65-F5344CB8AC3E}">
        <p14:creationId xmlns:p14="http://schemas.microsoft.com/office/powerpoint/2010/main" val="31397908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958604" cy="990600"/>
          </a:xfrm>
        </p:spPr>
        <p:txBody>
          <a:bodyPr/>
          <a:lstStyle/>
          <a:p>
            <a:r>
              <a:rPr lang="en-US" sz="1800" i="0" dirty="0" smtClean="0"/>
              <a:t>If I have already taken another organization’s youth protection training and background check, why do I have </a:t>
            </a:r>
            <a:r>
              <a:rPr lang="en-US" sz="1800" i="0" dirty="0" smtClean="0"/>
              <a:t>to complete </a:t>
            </a:r>
            <a:r>
              <a:rPr lang="en-US" sz="1800" i="0" dirty="0" smtClean="0"/>
              <a:t>the requirements of the Knights of Columbus Safe Environment Program?</a:t>
            </a:r>
            <a:endParaRPr lang="en-US" sz="1800" i="0" u="sng" dirty="0"/>
          </a:p>
        </p:txBody>
      </p:sp>
      <p:sp>
        <p:nvSpPr>
          <p:cNvPr id="5" name="Content Placeholder 4"/>
          <p:cNvSpPr>
            <a:spLocks noGrp="1"/>
          </p:cNvSpPr>
          <p:nvPr>
            <p:ph idx="1"/>
          </p:nvPr>
        </p:nvSpPr>
        <p:spPr>
          <a:xfrm>
            <a:off x="914400" y="1173480"/>
            <a:ext cx="8034804" cy="4617720"/>
          </a:xfrm>
        </p:spPr>
        <p:txBody>
          <a:bodyPr/>
          <a:lstStyle/>
          <a:p>
            <a:pPr>
              <a:spcAft>
                <a:spcPts val="600"/>
              </a:spcAft>
            </a:pPr>
            <a:endParaRPr lang="en-US" sz="1800" dirty="0" smtClean="0"/>
          </a:p>
          <a:p>
            <a:pPr>
              <a:spcAft>
                <a:spcPts val="600"/>
              </a:spcAft>
            </a:pPr>
            <a:r>
              <a:rPr lang="en-US" sz="1800" dirty="0" smtClean="0"/>
              <a:t>Because the Knights of Columbus does not rely on other organizations to fulfil its responsibility for protecting children and young people. </a:t>
            </a:r>
          </a:p>
          <a:p>
            <a:pPr>
              <a:spcAft>
                <a:spcPts val="600"/>
              </a:spcAft>
            </a:pPr>
            <a:r>
              <a:rPr lang="en-US" sz="1800" dirty="0" smtClean="0"/>
              <a:t>The Knights of Columbus is responsible for ensuring that its members know Knights of Columbus Safe Environment/Youth Protection Policies and Procedures. </a:t>
            </a:r>
          </a:p>
          <a:p>
            <a:pPr>
              <a:spcAft>
                <a:spcPts val="600"/>
              </a:spcAft>
            </a:pPr>
            <a:r>
              <a:rPr lang="en-US" sz="1800" dirty="0" smtClean="0"/>
              <a:t>Knights of Columbus conducts and maintains its own original background checks on those members serving in youth leader roles. </a:t>
            </a:r>
          </a:p>
          <a:p>
            <a:pPr>
              <a:spcAft>
                <a:spcPts val="600"/>
              </a:spcAft>
            </a:pPr>
            <a:r>
              <a:rPr lang="en-US" sz="1800" dirty="0" smtClean="0"/>
              <a:t>Knights of Columbus is not allowed to access confidential, privileged, and otherwise legally protected files and records of other organizations.</a:t>
            </a:r>
          </a:p>
          <a:p>
            <a:pPr>
              <a:spcAft>
                <a:spcPts val="600"/>
              </a:spcAft>
            </a:pPr>
            <a:r>
              <a:rPr lang="en-US" sz="1800" dirty="0" smtClean="0"/>
              <a:t>Knights of Columbus protects and preserves each member’s record of completion to protect the member and the Order. </a:t>
            </a:r>
          </a:p>
        </p:txBody>
      </p:sp>
    </p:spTree>
    <p:extLst>
      <p:ext uri="{BB962C8B-B14F-4D97-AF65-F5344CB8AC3E}">
        <p14:creationId xmlns:p14="http://schemas.microsoft.com/office/powerpoint/2010/main" val="40289241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28600"/>
            <a:ext cx="8001000" cy="914400"/>
          </a:xfrm>
        </p:spPr>
        <p:txBody>
          <a:bodyPr/>
          <a:lstStyle/>
          <a:p>
            <a:r>
              <a:rPr lang="en-US" sz="3200" u="none" dirty="0" smtClean="0"/>
              <a:t>Building the Domestic Church/</a:t>
            </a:r>
            <a:br>
              <a:rPr lang="en-US" sz="3200" u="none" dirty="0" smtClean="0"/>
            </a:br>
            <a:r>
              <a:rPr lang="en-US" sz="3200" u="none" dirty="0" smtClean="0"/>
              <a:t>Strengthening Our Parish</a:t>
            </a:r>
            <a:endParaRPr lang="en-US" sz="3200" u="none" dirty="0"/>
          </a:p>
        </p:txBody>
      </p:sp>
      <p:sp>
        <p:nvSpPr>
          <p:cNvPr id="3" name="Content Placeholder 2"/>
          <p:cNvSpPr>
            <a:spLocks noGrp="1"/>
          </p:cNvSpPr>
          <p:nvPr>
            <p:ph sz="half" idx="1"/>
          </p:nvPr>
        </p:nvSpPr>
        <p:spPr>
          <a:xfrm>
            <a:off x="838200" y="1295400"/>
            <a:ext cx="8115300" cy="4419600"/>
          </a:xfrm>
        </p:spPr>
        <p:txBody>
          <a:bodyPr/>
          <a:lstStyle/>
          <a:p>
            <a:pPr marL="0" indent="0" algn="ctr">
              <a:buNone/>
            </a:pPr>
            <a:r>
              <a:rPr lang="en-US" sz="2800" dirty="0" smtClean="0"/>
              <a:t>In 2015, </a:t>
            </a:r>
            <a:r>
              <a:rPr lang="en-US" sz="2800" dirty="0"/>
              <a:t>Supreme Knight Carl Anderson </a:t>
            </a:r>
            <a:r>
              <a:rPr lang="en-US" sz="2800" dirty="0" smtClean="0"/>
              <a:t>announced </a:t>
            </a:r>
            <a:r>
              <a:rPr lang="en-US" sz="2800" dirty="0"/>
              <a:t>the Order’s </a:t>
            </a:r>
            <a:r>
              <a:rPr lang="en-US" sz="2800" dirty="0" smtClean="0"/>
              <a:t>far-reaching </a:t>
            </a:r>
            <a:r>
              <a:rPr lang="en-US" sz="2800" dirty="0"/>
              <a:t>new </a:t>
            </a:r>
            <a:r>
              <a:rPr lang="en-US" sz="2800" i="1" dirty="0"/>
              <a:t>Domestic Church </a:t>
            </a:r>
            <a:r>
              <a:rPr lang="en-US" sz="2800" dirty="0" smtClean="0"/>
              <a:t>initiative. </a:t>
            </a:r>
          </a:p>
          <a:p>
            <a:pPr marL="0" indent="0" algn="ctr">
              <a:buNone/>
            </a:pPr>
            <a:endParaRPr lang="en-US" sz="2400" dirty="0"/>
          </a:p>
          <a:p>
            <a:pPr marL="0" indent="0" algn="ctr">
              <a:buNone/>
            </a:pPr>
            <a:endParaRPr lang="en-US" sz="2400" dirty="0" smtClean="0"/>
          </a:p>
          <a:p>
            <a:pPr marL="0" indent="0" algn="ctr">
              <a:buNone/>
            </a:pPr>
            <a:endParaRPr lang="en-US" sz="2400" dirty="0"/>
          </a:p>
          <a:p>
            <a:pPr marL="0" indent="0" algn="ctr">
              <a:buNone/>
            </a:pPr>
            <a:endParaRPr lang="en-US" sz="2400" dirty="0" smtClean="0"/>
          </a:p>
          <a:p>
            <a:pPr marL="0" indent="0" algn="ctr">
              <a:buNone/>
            </a:pPr>
            <a:r>
              <a:rPr lang="en-US" sz="2800" dirty="0" smtClean="0"/>
              <a:t>New programs and activities that build up families</a:t>
            </a:r>
            <a:r>
              <a:rPr lang="en-US" sz="2800" dirty="0"/>
              <a:t>, strengthen parishes, promote the New </a:t>
            </a:r>
            <a:r>
              <a:rPr lang="en-US" sz="2800" dirty="0" smtClean="0"/>
              <a:t>Evangelization, and </a:t>
            </a:r>
            <a:r>
              <a:rPr lang="en-US" sz="2800" dirty="0"/>
              <a:t>grow the Order</a:t>
            </a:r>
            <a:r>
              <a:rPr lang="en-US" sz="2800" dirty="0" smtClean="0"/>
              <a:t>.</a:t>
            </a:r>
            <a:endParaRPr lang="en-US" sz="2800" dirty="0"/>
          </a:p>
        </p:txBody>
      </p:sp>
      <p:pic>
        <p:nvPicPr>
          <p:cNvPr id="7" name="Picture 6"/>
          <p:cNvPicPr>
            <a:picLocks noChangeAspect="1"/>
          </p:cNvPicPr>
          <p:nvPr/>
        </p:nvPicPr>
        <p:blipFill>
          <a:blip r:embed="rId2"/>
          <a:stretch>
            <a:fillRect/>
          </a:stretch>
        </p:blipFill>
        <p:spPr>
          <a:xfrm>
            <a:off x="3429000" y="2743200"/>
            <a:ext cx="2846438" cy="1560576"/>
          </a:xfrm>
          <a:prstGeom prst="rect">
            <a:avLst/>
          </a:prstGeom>
        </p:spPr>
      </p:pic>
    </p:spTree>
    <p:extLst>
      <p:ext uri="{BB962C8B-B14F-4D97-AF65-F5344CB8AC3E}">
        <p14:creationId xmlns:p14="http://schemas.microsoft.com/office/powerpoint/2010/main" val="28190201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43256"/>
            <a:ext cx="8001000" cy="5562600"/>
          </a:xfrm>
        </p:spPr>
        <p:txBody>
          <a:bodyPr/>
          <a:lstStyle/>
          <a:p>
            <a:pPr lvl="0" algn="ctr">
              <a:spcAft>
                <a:spcPts val="4800"/>
              </a:spcAft>
              <a:buNone/>
            </a:pPr>
            <a:r>
              <a:rPr lang="en-US" dirty="0" smtClean="0"/>
              <a:t>The Supreme Knight is </a:t>
            </a:r>
            <a:r>
              <a:rPr lang="en-US" dirty="0"/>
              <a:t>encouraging members of Knights of Columbus to </a:t>
            </a:r>
            <a:r>
              <a:rPr lang="en-US" dirty="0" smtClean="0"/>
              <a:t>help build the new alliance between families and parishes called for by </a:t>
            </a:r>
            <a:r>
              <a:rPr lang="en-US" dirty="0"/>
              <a:t>Pope Francis </a:t>
            </a:r>
            <a:r>
              <a:rPr lang="en-US" dirty="0" smtClean="0"/>
              <a:t>through </a:t>
            </a:r>
            <a:r>
              <a:rPr lang="en-US" b="1" i="1" dirty="0" smtClean="0"/>
              <a:t>Building </a:t>
            </a:r>
            <a:r>
              <a:rPr lang="en-US" b="1" i="1" dirty="0"/>
              <a:t>the Domestic Church While Strengthening Our </a:t>
            </a:r>
            <a:r>
              <a:rPr lang="en-US" b="1" i="1" dirty="0" smtClean="0"/>
              <a:t>Parish </a:t>
            </a:r>
            <a:r>
              <a:rPr lang="en-US" dirty="0" smtClean="0"/>
              <a:t>and fully realize </a:t>
            </a:r>
            <a:r>
              <a:rPr lang="en-US" dirty="0"/>
              <a:t>Fr. McGivney’s original </a:t>
            </a:r>
            <a:r>
              <a:rPr lang="en-US" dirty="0" smtClean="0"/>
              <a:t>vision.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514600"/>
            <a:ext cx="7924800" cy="3191256"/>
          </a:xfrm>
          <a:prstGeom prst="rect">
            <a:avLst/>
          </a:prstGeom>
        </p:spPr>
      </p:pic>
    </p:spTree>
    <p:extLst>
      <p:ext uri="{BB962C8B-B14F-4D97-AF65-F5344CB8AC3E}">
        <p14:creationId xmlns:p14="http://schemas.microsoft.com/office/powerpoint/2010/main" val="41796983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28600"/>
            <a:ext cx="8001000" cy="762000"/>
          </a:xfrm>
        </p:spPr>
        <p:txBody>
          <a:bodyPr/>
          <a:lstStyle/>
          <a:p>
            <a:r>
              <a:rPr lang="en-US" sz="2800" u="none" dirty="0" smtClean="0"/>
              <a:t>Knights of Columbus is a </a:t>
            </a:r>
            <a:br>
              <a:rPr lang="en-US" sz="2800" u="none" dirty="0" smtClean="0"/>
            </a:br>
            <a:r>
              <a:rPr lang="en-US" sz="2800" u="none" dirty="0" smtClean="0"/>
              <a:t>Youth </a:t>
            </a:r>
            <a:r>
              <a:rPr lang="en-US" sz="2800" u="none" dirty="0"/>
              <a:t>S</a:t>
            </a:r>
            <a:r>
              <a:rPr lang="en-US" sz="2800" u="none" dirty="0" smtClean="0"/>
              <a:t>erving </a:t>
            </a:r>
            <a:r>
              <a:rPr lang="en-US" sz="2800" u="none" dirty="0"/>
              <a:t>O</a:t>
            </a:r>
            <a:r>
              <a:rPr lang="en-US" sz="2800" u="none" dirty="0" smtClean="0"/>
              <a:t>rganization</a:t>
            </a:r>
            <a:endParaRPr lang="en-US" sz="2800" u="none" dirty="0"/>
          </a:p>
        </p:txBody>
      </p:sp>
      <p:sp>
        <p:nvSpPr>
          <p:cNvPr id="3" name="Content Placeholder 2"/>
          <p:cNvSpPr>
            <a:spLocks noGrp="1"/>
          </p:cNvSpPr>
          <p:nvPr>
            <p:ph sz="half" idx="1"/>
          </p:nvPr>
        </p:nvSpPr>
        <p:spPr>
          <a:xfrm>
            <a:off x="1066800" y="1219200"/>
            <a:ext cx="4572000" cy="4572000"/>
          </a:xfrm>
        </p:spPr>
        <p:txBody>
          <a:bodyPr/>
          <a:lstStyle/>
          <a:p>
            <a:pPr>
              <a:spcAft>
                <a:spcPts val="1200"/>
              </a:spcAft>
            </a:pPr>
            <a:r>
              <a:rPr lang="en-US" sz="2800" dirty="0" smtClean="0"/>
              <a:t>Since </a:t>
            </a:r>
            <a:r>
              <a:rPr lang="en-US" sz="2800" dirty="0"/>
              <a:t>the early days of its founding through its protection of the orphans of its members, the Knights of Columbus has worked to provide for the welfare of </a:t>
            </a:r>
            <a:r>
              <a:rPr lang="en-US" sz="2800" dirty="0" smtClean="0"/>
              <a:t>families and young </a:t>
            </a:r>
            <a:r>
              <a:rPr lang="en-US" sz="2800" dirty="0"/>
              <a:t>people. </a:t>
            </a:r>
            <a:endParaRPr lang="en-US" sz="2800" dirty="0" smtClean="0"/>
          </a:p>
        </p:txBody>
      </p:sp>
      <p:pic>
        <p:nvPicPr>
          <p:cNvPr id="1026" name="Picture 2" descr="https://treasuredlives.files.wordpress.com/2015/12/scan-100818-0021.jpg?w=748">
            <a:hlinkClick r:id="rId2"/>
          </p:cNvPr>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5657088" y="1600200"/>
            <a:ext cx="3236976" cy="2522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9834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152400"/>
            <a:ext cx="8001000" cy="977537"/>
          </a:xfrm>
        </p:spPr>
        <p:txBody>
          <a:bodyPr/>
          <a:lstStyle/>
          <a:p>
            <a:r>
              <a:rPr lang="en-US" sz="2800" u="none" dirty="0" smtClean="0"/>
              <a:t>Knights of Columbus is a </a:t>
            </a:r>
            <a:br>
              <a:rPr lang="en-US" sz="2800" u="none" dirty="0" smtClean="0"/>
            </a:br>
            <a:r>
              <a:rPr lang="en-US" sz="2800" u="none" dirty="0" smtClean="0"/>
              <a:t>Youth </a:t>
            </a:r>
            <a:r>
              <a:rPr lang="en-US" sz="2800" u="none" dirty="0"/>
              <a:t>S</a:t>
            </a:r>
            <a:r>
              <a:rPr lang="en-US" sz="2800" u="none" dirty="0" smtClean="0"/>
              <a:t>erving </a:t>
            </a:r>
            <a:r>
              <a:rPr lang="en-US" sz="2800" u="none" dirty="0"/>
              <a:t>O</a:t>
            </a:r>
            <a:r>
              <a:rPr lang="en-US" sz="2800" u="none" dirty="0" smtClean="0"/>
              <a:t>rganization</a:t>
            </a:r>
            <a:endParaRPr lang="en-US" sz="2800" u="none" dirty="0"/>
          </a:p>
        </p:txBody>
      </p:sp>
      <p:sp>
        <p:nvSpPr>
          <p:cNvPr id="3" name="Content Placeholder 2"/>
          <p:cNvSpPr>
            <a:spLocks noGrp="1"/>
          </p:cNvSpPr>
          <p:nvPr>
            <p:ph sz="half" idx="1"/>
          </p:nvPr>
        </p:nvSpPr>
        <p:spPr>
          <a:xfrm>
            <a:off x="952500" y="1129937"/>
            <a:ext cx="5600700" cy="4572000"/>
          </a:xfrm>
        </p:spPr>
        <p:txBody>
          <a:bodyPr/>
          <a:lstStyle/>
          <a:p>
            <a:pPr marL="0" indent="0">
              <a:spcAft>
                <a:spcPts val="1200"/>
              </a:spcAft>
              <a:buNone/>
            </a:pPr>
            <a:r>
              <a:rPr lang="en-US" sz="2400" dirty="0" smtClean="0"/>
              <a:t>Today, Knights of Columbus encourages young </a:t>
            </a:r>
            <a:r>
              <a:rPr lang="en-US" sz="2400" dirty="0"/>
              <a:t>people as they follow their paths to </a:t>
            </a:r>
            <a:r>
              <a:rPr lang="en-US" sz="2400" dirty="0" smtClean="0"/>
              <a:t>adulthood through its programs and activities, including: </a:t>
            </a:r>
          </a:p>
          <a:p>
            <a:pPr>
              <a:spcAft>
                <a:spcPts val="1200"/>
              </a:spcAft>
            </a:pPr>
            <a:r>
              <a:rPr lang="en-US" sz="2400" dirty="0"/>
              <a:t>Columbian Squires</a:t>
            </a:r>
          </a:p>
          <a:p>
            <a:pPr>
              <a:spcAft>
                <a:spcPts val="1200"/>
              </a:spcAft>
            </a:pPr>
            <a:r>
              <a:rPr lang="en-US" sz="2400" dirty="0" smtClean="0"/>
              <a:t>sponsorship of sports </a:t>
            </a:r>
            <a:r>
              <a:rPr lang="en-US" sz="2400" dirty="0"/>
              <a:t>activities and </a:t>
            </a:r>
            <a:r>
              <a:rPr lang="en-US" sz="2400" dirty="0" smtClean="0"/>
              <a:t>championships</a:t>
            </a:r>
          </a:p>
          <a:p>
            <a:pPr>
              <a:spcAft>
                <a:spcPts val="1200"/>
              </a:spcAft>
            </a:pPr>
            <a:r>
              <a:rPr lang="en-US" sz="2400" dirty="0" smtClean="0"/>
              <a:t>volunteer opportunities</a:t>
            </a:r>
            <a:endParaRPr lang="en-US" sz="2400" dirty="0"/>
          </a:p>
          <a:p>
            <a:pPr>
              <a:spcAft>
                <a:spcPts val="1200"/>
              </a:spcAft>
            </a:pPr>
            <a:r>
              <a:rPr lang="en-US" sz="2400" dirty="0" smtClean="0"/>
              <a:t>educational programs</a:t>
            </a:r>
          </a:p>
          <a:p>
            <a:pPr marL="0" indent="0">
              <a:spcAft>
                <a:spcPts val="1200"/>
              </a:spcAft>
              <a:buNone/>
            </a:pPr>
            <a:endParaRPr lang="en-US" sz="2400" dirty="0" smtClean="0"/>
          </a:p>
        </p:txBody>
      </p:sp>
      <p:pic>
        <p:nvPicPr>
          <p:cNvPr id="6" name="Picture 5"/>
          <p:cNvPicPr>
            <a:picLocks noChangeAspect="1"/>
          </p:cNvPicPr>
          <p:nvPr/>
        </p:nvPicPr>
        <p:blipFill>
          <a:blip r:embed="rId2"/>
          <a:stretch>
            <a:fillRect/>
          </a:stretch>
        </p:blipFill>
        <p:spPr>
          <a:xfrm>
            <a:off x="6788510" y="1524000"/>
            <a:ext cx="1953846" cy="1828800"/>
          </a:xfrm>
          <a:prstGeom prst="rect">
            <a:avLst/>
          </a:prstGeom>
        </p:spPr>
      </p:pic>
      <p:pic>
        <p:nvPicPr>
          <p:cNvPr id="8" name="Content Placeholder 5"/>
          <p:cNvPicPr>
            <a:picLocks noGrp="1" noChangeAspect="1"/>
          </p:cNvPicPr>
          <p:nvPr>
            <p:ph sz="half" idx="2"/>
          </p:nvPr>
        </p:nvPicPr>
        <p:blipFill>
          <a:blip r:embed="rId3"/>
          <a:stretch>
            <a:fillRect/>
          </a:stretch>
        </p:blipFill>
        <p:spPr>
          <a:xfrm>
            <a:off x="6553200" y="3886200"/>
            <a:ext cx="2189156" cy="1446306"/>
          </a:xfrm>
          <a:prstGeom prst="rect">
            <a:avLst/>
          </a:prstGeom>
        </p:spPr>
      </p:pic>
    </p:spTree>
    <p:extLst>
      <p:ext uri="{BB962C8B-B14F-4D97-AF65-F5344CB8AC3E}">
        <p14:creationId xmlns:p14="http://schemas.microsoft.com/office/powerpoint/2010/main" val="19134156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0931" y="209413"/>
            <a:ext cx="8001000" cy="552587"/>
          </a:xfrm>
        </p:spPr>
        <p:txBody>
          <a:bodyPr/>
          <a:lstStyle/>
          <a:p>
            <a:r>
              <a:rPr lang="en-US" sz="2800" u="none" dirty="0" smtClean="0"/>
              <a:t>“Tone At The Top”</a:t>
            </a:r>
            <a:endParaRPr lang="en-US" sz="2800" u="none" dirty="0"/>
          </a:p>
        </p:txBody>
      </p:sp>
      <p:sp>
        <p:nvSpPr>
          <p:cNvPr id="8" name="Content Placeholder 7"/>
          <p:cNvSpPr>
            <a:spLocks noGrp="1"/>
          </p:cNvSpPr>
          <p:nvPr>
            <p:ph idx="1"/>
          </p:nvPr>
        </p:nvSpPr>
        <p:spPr>
          <a:xfrm>
            <a:off x="685800" y="2209800"/>
            <a:ext cx="8458200" cy="3657600"/>
          </a:xfrm>
        </p:spPr>
        <p:txBody>
          <a:bodyPr/>
          <a:lstStyle/>
          <a:p>
            <a:pPr>
              <a:spcAft>
                <a:spcPts val="1200"/>
              </a:spcAft>
            </a:pPr>
            <a:r>
              <a:rPr lang="en-US" i="1" dirty="0" smtClean="0"/>
              <a:t>All </a:t>
            </a:r>
            <a:r>
              <a:rPr lang="en-US" i="1" dirty="0"/>
              <a:t>children deserve a safe environment. We as Knights of Columbus are committed to providing such an environment</a:t>
            </a:r>
            <a:r>
              <a:rPr lang="en-US" i="1" dirty="0" smtClean="0"/>
              <a:t>.</a:t>
            </a:r>
          </a:p>
          <a:p>
            <a:pPr>
              <a:spcAft>
                <a:spcPts val="1200"/>
              </a:spcAft>
            </a:pPr>
            <a:r>
              <a:rPr lang="en-US" i="1" dirty="0" smtClean="0"/>
              <a:t> . . .we </a:t>
            </a:r>
            <a:r>
              <a:rPr lang="en-US" i="1" dirty="0"/>
              <a:t>have no higher priority than the protection of our children. </a:t>
            </a:r>
            <a:r>
              <a:rPr lang="en-US" i="1" dirty="0" smtClean="0"/>
              <a:t> And </a:t>
            </a:r>
            <a:r>
              <a:rPr lang="en-US" i="1" dirty="0"/>
              <a:t>as Knights of Columbus, we take this responsibility very seriously. </a:t>
            </a:r>
            <a:endParaRPr lang="en-US" i="1" dirty="0" smtClean="0"/>
          </a:p>
          <a:p>
            <a:pPr>
              <a:spcAft>
                <a:spcPts val="1200"/>
              </a:spcAft>
            </a:pPr>
            <a:r>
              <a:rPr lang="en-US" i="1" dirty="0" smtClean="0"/>
              <a:t>We </a:t>
            </a:r>
            <a:r>
              <a:rPr lang="en-US" i="1" dirty="0"/>
              <a:t>strive to maintain the highest standards regarding the protection of young people</a:t>
            </a:r>
            <a:r>
              <a:rPr lang="en-US" i="1" dirty="0" smtClean="0"/>
              <a:t>. </a:t>
            </a:r>
          </a:p>
        </p:txBody>
      </p:sp>
      <p:pic>
        <p:nvPicPr>
          <p:cNvPr id="6" name="Content Placeholder 6"/>
          <p:cNvPicPr>
            <a:picLocks noChangeAspect="1"/>
          </p:cNvPicPr>
          <p:nvPr/>
        </p:nvPicPr>
        <p:blipFill>
          <a:blip r:embed="rId2"/>
          <a:stretch>
            <a:fillRect/>
          </a:stretch>
        </p:blipFill>
        <p:spPr>
          <a:xfrm>
            <a:off x="4495800" y="762000"/>
            <a:ext cx="1010876" cy="1345910"/>
          </a:xfrm>
          <a:prstGeom prst="rect">
            <a:avLst/>
          </a:prstGeom>
        </p:spPr>
      </p:pic>
    </p:spTree>
    <p:extLst>
      <p:ext uri="{BB962C8B-B14F-4D97-AF65-F5344CB8AC3E}">
        <p14:creationId xmlns:p14="http://schemas.microsoft.com/office/powerpoint/2010/main" val="1081008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76200"/>
            <a:ext cx="7958604" cy="1128682"/>
          </a:xfrm>
        </p:spPr>
        <p:txBody>
          <a:bodyPr/>
          <a:lstStyle/>
          <a:p>
            <a:r>
              <a:rPr lang="en-US" sz="3200" i="0" dirty="0" smtClean="0"/>
              <a:t>Safe Environments </a:t>
            </a:r>
            <a:r>
              <a:rPr lang="en-US" sz="3200" dirty="0"/>
              <a:t>a</a:t>
            </a:r>
            <a:r>
              <a:rPr lang="en-US" sz="3200" dirty="0" smtClean="0"/>
              <a:t>re</a:t>
            </a:r>
            <a:r>
              <a:rPr lang="en-US" sz="3200" i="0" dirty="0" smtClean="0"/>
              <a:t> a </a:t>
            </a:r>
            <a:br>
              <a:rPr lang="en-US" sz="3200" i="0" dirty="0" smtClean="0"/>
            </a:br>
            <a:r>
              <a:rPr lang="en-US" sz="3200" i="0" dirty="0" smtClean="0"/>
              <a:t>TOP Priority of the Knights of Columbus</a:t>
            </a:r>
            <a:endParaRPr lang="en-US" sz="3200" i="0" u="sng" dirty="0"/>
          </a:p>
        </p:txBody>
      </p:sp>
      <p:sp>
        <p:nvSpPr>
          <p:cNvPr id="5" name="Content Placeholder 4"/>
          <p:cNvSpPr>
            <a:spLocks noGrp="1"/>
          </p:cNvSpPr>
          <p:nvPr>
            <p:ph idx="1"/>
          </p:nvPr>
        </p:nvSpPr>
        <p:spPr>
          <a:xfrm>
            <a:off x="838199" y="1219200"/>
            <a:ext cx="5475799" cy="4343400"/>
          </a:xfrm>
        </p:spPr>
        <p:txBody>
          <a:bodyPr/>
          <a:lstStyle/>
          <a:p>
            <a:pPr>
              <a:spcAft>
                <a:spcPts val="600"/>
              </a:spcAft>
            </a:pPr>
            <a:r>
              <a:rPr lang="en-US" sz="2700" dirty="0" smtClean="0"/>
              <a:t>All members have a moral </a:t>
            </a:r>
            <a:r>
              <a:rPr lang="en-US" sz="2700" dirty="0"/>
              <a:t>responsibility to look out for and protect children and </a:t>
            </a:r>
            <a:r>
              <a:rPr lang="en-US" sz="2700" dirty="0" smtClean="0"/>
              <a:t>vulnerable persons</a:t>
            </a:r>
            <a:endParaRPr lang="en-US" sz="2700" dirty="0"/>
          </a:p>
          <a:p>
            <a:pPr>
              <a:spcAft>
                <a:spcPts val="600"/>
              </a:spcAft>
            </a:pPr>
            <a:r>
              <a:rPr lang="en-US" sz="2700" dirty="0" smtClean="0"/>
              <a:t>The Order has a moral obligation to protect its volunteers </a:t>
            </a:r>
          </a:p>
          <a:p>
            <a:pPr>
              <a:spcAft>
                <a:spcPts val="600"/>
              </a:spcAft>
            </a:pPr>
            <a:r>
              <a:rPr lang="en-US" sz="2700" dirty="0" smtClean="0"/>
              <a:t>All members are responsible to safeguard the good name of the Knights of Columbus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574" y="1611991"/>
            <a:ext cx="2438401" cy="1486100"/>
          </a:xfrm>
          <a:prstGeom prst="rect">
            <a:avLst/>
          </a:prstGeom>
        </p:spPr>
      </p:pic>
      <p:grpSp>
        <p:nvGrpSpPr>
          <p:cNvPr id="8" name="Group 14"/>
          <p:cNvGrpSpPr>
            <a:grpSpLocks/>
          </p:cNvGrpSpPr>
          <p:nvPr/>
        </p:nvGrpSpPr>
        <p:grpSpPr bwMode="auto">
          <a:xfrm>
            <a:off x="6577650" y="3505200"/>
            <a:ext cx="1905000" cy="1792224"/>
            <a:chOff x="5486400" y="1295400"/>
            <a:chExt cx="1828800" cy="1828800"/>
          </a:xfrm>
        </p:grpSpPr>
        <p:grpSp>
          <p:nvGrpSpPr>
            <p:cNvPr id="9" name="Group 13"/>
            <p:cNvGrpSpPr>
              <a:grpSpLocks/>
            </p:cNvGrpSpPr>
            <p:nvPr/>
          </p:nvGrpSpPr>
          <p:grpSpPr bwMode="auto">
            <a:xfrm>
              <a:off x="5638800" y="1447800"/>
              <a:ext cx="1524000" cy="1524000"/>
              <a:chOff x="5638800" y="1447800"/>
              <a:chExt cx="1524000" cy="1524000"/>
            </a:xfrm>
          </p:grpSpPr>
          <p:sp>
            <p:nvSpPr>
              <p:cNvPr id="11" name="Right Triangle 10"/>
              <p:cNvSpPr/>
              <p:nvPr/>
            </p:nvSpPr>
            <p:spPr bwMode="auto">
              <a:xfrm rot="16200000">
                <a:off x="5638387" y="1447387"/>
                <a:ext cx="609600" cy="609600"/>
              </a:xfrm>
              <a:prstGeom prst="rtTriangl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a:lstStyle/>
              <a:p>
                <a:pPr eaLnBrk="0" hangingPunct="0">
                  <a:defRPr/>
                </a:pPr>
                <a:endParaRPr lang="en-US" dirty="0">
                  <a:solidFill>
                    <a:schemeClr val="tx1"/>
                  </a:solidFill>
                  <a:latin typeface="Times" pitchFamily="18" charset="0"/>
                </a:endParaRPr>
              </a:p>
            </p:txBody>
          </p:sp>
          <p:sp>
            <p:nvSpPr>
              <p:cNvPr id="12" name="Right Triangle 11"/>
              <p:cNvSpPr/>
              <p:nvPr/>
            </p:nvSpPr>
            <p:spPr bwMode="auto">
              <a:xfrm rot="5400000">
                <a:off x="6553613" y="2362613"/>
                <a:ext cx="609600" cy="609600"/>
              </a:xfrm>
              <a:prstGeom prst="rtTriangl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a:lstStyle/>
              <a:p>
                <a:pPr eaLnBrk="0" hangingPunct="0">
                  <a:defRPr/>
                </a:pPr>
                <a:endParaRPr lang="en-US" dirty="0">
                  <a:solidFill>
                    <a:schemeClr val="tx1"/>
                  </a:solidFill>
                  <a:latin typeface="Times" pitchFamily="18" charset="0"/>
                </a:endParaRPr>
              </a:p>
            </p:txBody>
          </p:sp>
          <p:sp>
            <p:nvSpPr>
              <p:cNvPr id="13" name="Rounded Rectangle 12"/>
              <p:cNvSpPr/>
              <p:nvPr/>
            </p:nvSpPr>
            <p:spPr bwMode="auto">
              <a:xfrm>
                <a:off x="6020007" y="1980994"/>
                <a:ext cx="761586" cy="839232"/>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a:lstStyle/>
              <a:p>
                <a:pPr eaLnBrk="0" hangingPunct="0">
                  <a:defRPr/>
                </a:pPr>
                <a:endParaRPr lang="en-US" dirty="0">
                  <a:solidFill>
                    <a:schemeClr val="tx1"/>
                  </a:solidFill>
                  <a:latin typeface="Times" pitchFamily="18" charset="0"/>
                </a:endParaRPr>
              </a:p>
            </p:txBody>
          </p:sp>
        </p:grpSp>
        <p:pic>
          <p:nvPicPr>
            <p:cNvPr id="10" name="Picture 9" descr="3rdDegree_.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6400" y="12954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53684201"/>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rump Mediaeval"/>
        <a:ea typeface=""/>
        <a:cs typeface=""/>
      </a:majorFont>
      <a:minorFont>
        <a:latin typeface="Trump Mediaev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11704</TotalTime>
  <Words>1928</Words>
  <Application>Microsoft Office PowerPoint</Application>
  <PresentationFormat>On-screen Show (4:3)</PresentationFormat>
  <Paragraphs>157</Paragraphs>
  <Slides>38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Arial Black</vt:lpstr>
      <vt:lpstr>Calibri</vt:lpstr>
      <vt:lpstr>Times</vt:lpstr>
      <vt:lpstr>Trump Mediaeval</vt:lpstr>
      <vt:lpstr>Blank Presentation</vt:lpstr>
      <vt:lpstr>PowerPoint Presentation</vt:lpstr>
      <vt:lpstr>Why are Safe Environments a  Top Priority of the Knights of Columbus?</vt:lpstr>
      <vt:lpstr>Majority of councils are parish-based</vt:lpstr>
      <vt:lpstr>Building the Domestic Church/ Strengthening Our Parish</vt:lpstr>
      <vt:lpstr>PowerPoint Presentation</vt:lpstr>
      <vt:lpstr>Knights of Columbus is a  Youth Serving Organization</vt:lpstr>
      <vt:lpstr>Knights of Columbus is a  Youth Serving Organization</vt:lpstr>
      <vt:lpstr>“Tone At The Top”</vt:lpstr>
      <vt:lpstr>Safe Environments are a  TOP Priority of the Knights of Columbus</vt:lpstr>
      <vt:lpstr>Diocesan and Parish Policy </vt:lpstr>
      <vt:lpstr>Diocesan and Parish Policy </vt:lpstr>
      <vt:lpstr>Diocesan and Parish Policy </vt:lpstr>
      <vt:lpstr>Diocesan and Parish Policy </vt:lpstr>
      <vt:lpstr>Knights of Columbus Policy</vt:lpstr>
      <vt:lpstr>Knights of Columbus Policy</vt:lpstr>
      <vt:lpstr>Knights of Columbus Policy</vt:lpstr>
      <vt:lpstr>Knights of Columbus Policy</vt:lpstr>
      <vt:lpstr>Knights of Columbus Policy</vt:lpstr>
      <vt:lpstr>Knights of Columbus Policy</vt:lpstr>
      <vt:lpstr>Knights of Columbus Policy</vt:lpstr>
      <vt:lpstr>Knights of Columbus Policy</vt:lpstr>
      <vt:lpstr>Knights of Columbus Policy</vt:lpstr>
      <vt:lpstr>Knights of Columbus Safe Environment Program </vt:lpstr>
      <vt:lpstr>Knights of Columbus Safe Environment Program </vt:lpstr>
      <vt:lpstr>Compliance With Knights of Columbus Policy</vt:lpstr>
      <vt:lpstr>Praesidium Armatus Online Training</vt:lpstr>
      <vt:lpstr>Praesidium Armatus Online Training</vt:lpstr>
      <vt:lpstr>Reporting Requirements</vt:lpstr>
      <vt:lpstr>Reporting Requirements – K of C Hotline</vt:lpstr>
      <vt:lpstr>Reporting Requirements</vt:lpstr>
      <vt:lpstr>Reporting Requirements</vt:lpstr>
      <vt:lpstr>Membership Policy</vt:lpstr>
      <vt:lpstr>Membership Policy</vt:lpstr>
      <vt:lpstr>Membership Policy</vt:lpstr>
      <vt:lpstr>Knights of Columbus Safe Environment Program</vt:lpstr>
      <vt:lpstr>PowerPoint Presentation</vt:lpstr>
      <vt:lpstr>Building the Domestic Church/Strengthening Our Parish  -  Youth Programs</vt:lpstr>
      <vt:lpstr>If I have already taken another organization’s youth protection training and background check, why do I have to complete the requirements of the Knights of Columbus Safe Environment Program?</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Braford</dc:creator>
  <cp:lastModifiedBy>Lee A. Harper</cp:lastModifiedBy>
  <cp:revision>320</cp:revision>
  <cp:lastPrinted>2015-06-12T15:02:49Z</cp:lastPrinted>
  <dcterms:created xsi:type="dcterms:W3CDTF">2003-05-14T17:03:58Z</dcterms:created>
  <dcterms:modified xsi:type="dcterms:W3CDTF">2016-06-21T12:57:54Z</dcterms:modified>
</cp:coreProperties>
</file>